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91"/>
  </p:notesMasterIdLst>
  <p:handoutMasterIdLst>
    <p:handoutMasterId r:id="rId92"/>
  </p:handoutMasterIdLst>
  <p:sldIdLst>
    <p:sldId id="522" r:id="rId2"/>
    <p:sldId id="686" r:id="rId3"/>
    <p:sldId id="717" r:id="rId4"/>
    <p:sldId id="718" r:id="rId5"/>
    <p:sldId id="714" r:id="rId6"/>
    <p:sldId id="715" r:id="rId7"/>
    <p:sldId id="716" r:id="rId8"/>
    <p:sldId id="723" r:id="rId9"/>
    <p:sldId id="724" r:id="rId10"/>
    <p:sldId id="726" r:id="rId11"/>
    <p:sldId id="725" r:id="rId12"/>
    <p:sldId id="727" r:id="rId13"/>
    <p:sldId id="709" r:id="rId14"/>
    <p:sldId id="704" r:id="rId15"/>
    <p:sldId id="706" r:id="rId16"/>
    <p:sldId id="507" r:id="rId17"/>
    <p:sldId id="511" r:id="rId18"/>
    <p:sldId id="662" r:id="rId19"/>
    <p:sldId id="524" r:id="rId20"/>
    <p:sldId id="521" r:id="rId21"/>
    <p:sldId id="538" r:id="rId22"/>
    <p:sldId id="539" r:id="rId23"/>
    <p:sldId id="661" r:id="rId24"/>
    <p:sldId id="668" r:id="rId25"/>
    <p:sldId id="544" r:id="rId26"/>
    <p:sldId id="650" r:id="rId27"/>
    <p:sldId id="707" r:id="rId28"/>
    <p:sldId id="545" r:id="rId29"/>
    <p:sldId id="547" r:id="rId30"/>
    <p:sldId id="548" r:id="rId31"/>
    <p:sldId id="651" r:id="rId32"/>
    <p:sldId id="729" r:id="rId33"/>
    <p:sldId id="551" r:id="rId34"/>
    <p:sldId id="681" r:id="rId35"/>
    <p:sldId id="730" r:id="rId36"/>
    <p:sldId id="656" r:id="rId37"/>
    <p:sldId id="561" r:id="rId38"/>
    <p:sldId id="567" r:id="rId39"/>
    <p:sldId id="568" r:id="rId40"/>
    <p:sldId id="569" r:id="rId41"/>
    <p:sldId id="570" r:id="rId42"/>
    <p:sldId id="571" r:id="rId43"/>
    <p:sldId id="572" r:id="rId44"/>
    <p:sldId id="658" r:id="rId45"/>
    <p:sldId id="575" r:id="rId46"/>
    <p:sldId id="576" r:id="rId47"/>
    <p:sldId id="577" r:id="rId48"/>
    <p:sldId id="672" r:id="rId49"/>
    <p:sldId id="673" r:id="rId50"/>
    <p:sldId id="674" r:id="rId51"/>
    <p:sldId id="675" r:id="rId52"/>
    <p:sldId id="735" r:id="rId53"/>
    <p:sldId id="736" r:id="rId54"/>
    <p:sldId id="586" r:id="rId55"/>
    <p:sldId id="587" r:id="rId56"/>
    <p:sldId id="588" r:id="rId57"/>
    <p:sldId id="590" r:id="rId58"/>
    <p:sldId id="591" r:id="rId59"/>
    <p:sldId id="592" r:id="rId60"/>
    <p:sldId id="593" r:id="rId61"/>
    <p:sldId id="595" r:id="rId62"/>
    <p:sldId id="596" r:id="rId63"/>
    <p:sldId id="597" r:id="rId64"/>
    <p:sldId id="598" r:id="rId65"/>
    <p:sldId id="599" r:id="rId66"/>
    <p:sldId id="611" r:id="rId67"/>
    <p:sldId id="612" r:id="rId68"/>
    <p:sldId id="613" r:id="rId69"/>
    <p:sldId id="614" r:id="rId70"/>
    <p:sldId id="734" r:id="rId71"/>
    <p:sldId id="616" r:id="rId72"/>
    <p:sldId id="617" r:id="rId73"/>
    <p:sldId id="619" r:id="rId74"/>
    <p:sldId id="620" r:id="rId75"/>
    <p:sldId id="621" r:id="rId76"/>
    <p:sldId id="622" r:id="rId77"/>
    <p:sldId id="733" r:id="rId78"/>
    <p:sldId id="731" r:id="rId79"/>
    <p:sldId id="737" r:id="rId80"/>
    <p:sldId id="738" r:id="rId81"/>
    <p:sldId id="739" r:id="rId82"/>
    <p:sldId id="683" r:id="rId83"/>
    <p:sldId id="685" r:id="rId84"/>
    <p:sldId id="638" r:id="rId85"/>
    <p:sldId id="640" r:id="rId86"/>
    <p:sldId id="641" r:id="rId87"/>
    <p:sldId id="636" r:id="rId88"/>
    <p:sldId id="676" r:id="rId89"/>
    <p:sldId id="728" r:id="rId90"/>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0" autoAdjust="0"/>
    <p:restoredTop sz="91584" autoAdjust="0"/>
  </p:normalViewPr>
  <p:slideViewPr>
    <p:cSldViewPr>
      <p:cViewPr varScale="1">
        <p:scale>
          <a:sx n="95" d="100"/>
          <a:sy n="95" d="100"/>
        </p:scale>
        <p:origin x="2344" y="176"/>
      </p:cViewPr>
      <p:guideLst>
        <p:guide orient="horz" pos="2160"/>
        <p:guide pos="2880"/>
      </p:guideLst>
    </p:cSldViewPr>
  </p:slideViewPr>
  <p:notesTextViewPr>
    <p:cViewPr>
      <p:scale>
        <a:sx n="1" d="1"/>
        <a:sy n="1" d="1"/>
      </p:scale>
      <p:origin x="0" y="0"/>
    </p:cViewPr>
  </p:notesTextViewPr>
  <p:sorterViewPr>
    <p:cViewPr>
      <p:scale>
        <a:sx n="100" d="100"/>
        <a:sy n="100" d="100"/>
      </p:scale>
      <p:origin x="0" y="2141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68346-BC8D-4ABF-9611-9247916CE0CD}" type="doc">
      <dgm:prSet loTypeId="urn:microsoft.com/office/officeart/2005/8/layout/cycle3" loCatId="cycle" qsTypeId="urn:microsoft.com/office/officeart/2005/8/quickstyle/simple1" qsCatId="simple" csTypeId="urn:microsoft.com/office/officeart/2005/8/colors/colorful1#4" csCatId="colorful" phldr="1"/>
      <dgm:spPr/>
      <dgm:t>
        <a:bodyPr/>
        <a:lstStyle/>
        <a:p>
          <a:endParaRPr lang="es-MX"/>
        </a:p>
      </dgm:t>
    </dgm:pt>
    <dgm:pt modelId="{126B0313-A2F0-437C-9204-2047335BFCD3}">
      <dgm:prSet phldrT="[Texto]" custT="1"/>
      <dgm:spPr>
        <a:solidFill>
          <a:schemeClr val="accent6">
            <a:lumMod val="60000"/>
            <a:lumOff val="40000"/>
          </a:schemeClr>
        </a:solidFill>
        <a:ln>
          <a:solidFill>
            <a:srgbClr val="00B050"/>
          </a:solidFill>
        </a:ln>
        <a:effectLst>
          <a:outerShdw blurRad="50800" dist="38100" dir="5400000" algn="t" rotWithShape="0">
            <a:prstClr val="black">
              <a:alpha val="40000"/>
            </a:prstClr>
          </a:outerShdw>
        </a:effectLst>
      </dgm:spPr>
      <dgm:t>
        <a:bodyPr/>
        <a:lstStyle/>
        <a:p>
          <a:r>
            <a:rPr lang="es-MX" sz="2200" b="1" dirty="0" smtClean="0">
              <a:effectLst/>
            </a:rPr>
            <a:t>Planeación</a:t>
          </a:r>
          <a:endParaRPr lang="es-MX" sz="2200" b="1" dirty="0">
            <a:effectLst/>
          </a:endParaRPr>
        </a:p>
      </dgm:t>
    </dgm:pt>
    <dgm:pt modelId="{C4902195-1390-4134-A32E-41A64AE159BE}" type="parTrans" cxnId="{DF3EB37D-4786-4A70-A20D-7A1032C59ED6}">
      <dgm:prSet/>
      <dgm:spPr/>
      <dgm:t>
        <a:bodyPr/>
        <a:lstStyle/>
        <a:p>
          <a:endParaRPr lang="es-MX"/>
        </a:p>
      </dgm:t>
    </dgm:pt>
    <dgm:pt modelId="{F9DD94C3-98DF-4363-9364-49351D098588}" type="sibTrans" cxnId="{DF3EB37D-4786-4A70-A20D-7A1032C59ED6}">
      <dgm:prSet/>
      <dgm:spPr>
        <a:solidFill>
          <a:srgbClr val="FF0101"/>
        </a:solidFill>
        <a:effectLst>
          <a:outerShdw blurRad="63500" sx="102000" sy="102000" algn="ctr" rotWithShape="0">
            <a:prstClr val="black">
              <a:alpha val="40000"/>
            </a:prstClr>
          </a:outerShdw>
        </a:effectLst>
      </dgm:spPr>
      <dgm:t>
        <a:bodyPr/>
        <a:lstStyle/>
        <a:p>
          <a:endParaRPr lang="es-MX"/>
        </a:p>
      </dgm:t>
    </dgm:pt>
    <dgm:pt modelId="{66F7FE1D-1035-4AF4-A757-D06BEA669E9F}">
      <dgm:prSet phldrT="[Texto]"/>
      <dgm:spPr>
        <a:solidFill>
          <a:schemeClr val="accent4">
            <a:lumMod val="75000"/>
          </a:schemeClr>
        </a:solidFill>
        <a:effectLst>
          <a:outerShdw blurRad="50800" dist="38100" dir="8100000" algn="tr" rotWithShape="0">
            <a:prstClr val="black">
              <a:alpha val="40000"/>
            </a:prstClr>
          </a:outerShdw>
        </a:effectLst>
      </dgm:spPr>
      <dgm:t>
        <a:bodyPr/>
        <a:lstStyle/>
        <a:p>
          <a:r>
            <a:rPr lang="es-MX" b="1" dirty="0" smtClean="0"/>
            <a:t>Programación</a:t>
          </a:r>
          <a:endParaRPr lang="es-MX" b="1" dirty="0"/>
        </a:p>
      </dgm:t>
    </dgm:pt>
    <dgm:pt modelId="{0CA33D90-E21B-4419-BAE2-4087848EA641}" type="parTrans" cxnId="{B5B46EA3-19AF-4880-90CE-D51C5D6939A8}">
      <dgm:prSet/>
      <dgm:spPr/>
      <dgm:t>
        <a:bodyPr/>
        <a:lstStyle/>
        <a:p>
          <a:endParaRPr lang="es-MX"/>
        </a:p>
      </dgm:t>
    </dgm:pt>
    <dgm:pt modelId="{F313A9C5-E911-4C45-BF58-10785AC15F7B}" type="sibTrans" cxnId="{B5B46EA3-19AF-4880-90CE-D51C5D6939A8}">
      <dgm:prSet/>
      <dgm:spPr/>
      <dgm:t>
        <a:bodyPr/>
        <a:lstStyle/>
        <a:p>
          <a:endParaRPr lang="es-MX"/>
        </a:p>
      </dgm:t>
    </dgm:pt>
    <dgm:pt modelId="{9DD205E8-27AE-4D3F-BD93-2C5323BA1057}">
      <dgm:prSet phldrT="[Texto]"/>
      <dgm:spPr>
        <a:solidFill>
          <a:srgbClr val="006600"/>
        </a:solidFill>
        <a:effectLst>
          <a:outerShdw blurRad="50800" dist="38100" dir="10800000" algn="r" rotWithShape="0">
            <a:prstClr val="black">
              <a:alpha val="40000"/>
            </a:prstClr>
          </a:outerShdw>
        </a:effectLst>
      </dgm:spPr>
      <dgm:t>
        <a:bodyPr/>
        <a:lstStyle/>
        <a:p>
          <a:r>
            <a:rPr lang="es-MX" b="1" dirty="0" smtClean="0"/>
            <a:t>Presupuesto</a:t>
          </a:r>
          <a:endParaRPr lang="es-MX" b="1" dirty="0"/>
        </a:p>
      </dgm:t>
    </dgm:pt>
    <dgm:pt modelId="{C9679A85-F08E-478F-9806-368C03D50F08}" type="parTrans" cxnId="{9334D0C4-2C6B-47CF-98A7-E1F59E741CCD}">
      <dgm:prSet/>
      <dgm:spPr/>
      <dgm:t>
        <a:bodyPr/>
        <a:lstStyle/>
        <a:p>
          <a:endParaRPr lang="es-MX"/>
        </a:p>
      </dgm:t>
    </dgm:pt>
    <dgm:pt modelId="{2E41CCB7-6E4C-43BB-8C66-2B2448010402}" type="sibTrans" cxnId="{9334D0C4-2C6B-47CF-98A7-E1F59E741CCD}">
      <dgm:prSet/>
      <dgm:spPr/>
      <dgm:t>
        <a:bodyPr/>
        <a:lstStyle/>
        <a:p>
          <a:endParaRPr lang="es-MX"/>
        </a:p>
      </dgm:t>
    </dgm:pt>
    <dgm:pt modelId="{A769C646-090E-4ABA-8750-E8A703D81211}">
      <dgm:prSet phldrT="[Texto]"/>
      <dgm:spPr>
        <a:solidFill>
          <a:schemeClr val="accent5">
            <a:lumMod val="60000"/>
            <a:lumOff val="40000"/>
          </a:schemeClr>
        </a:solidFill>
        <a:effectLst>
          <a:outerShdw blurRad="50800" dist="38100" dir="16200000" rotWithShape="0">
            <a:prstClr val="black">
              <a:alpha val="40000"/>
            </a:prstClr>
          </a:outerShdw>
        </a:effectLst>
      </dgm:spPr>
      <dgm:t>
        <a:bodyPr/>
        <a:lstStyle/>
        <a:p>
          <a:r>
            <a:rPr lang="es-MX" b="1" dirty="0" smtClean="0"/>
            <a:t>Ejercicio y Control</a:t>
          </a:r>
          <a:endParaRPr lang="es-MX" b="1" dirty="0"/>
        </a:p>
      </dgm:t>
    </dgm:pt>
    <dgm:pt modelId="{C36800FF-B349-42AB-AEB2-317B662C2AE3}" type="parTrans" cxnId="{5B5B4121-9765-478A-ACFE-3936FBB1765D}">
      <dgm:prSet/>
      <dgm:spPr/>
      <dgm:t>
        <a:bodyPr/>
        <a:lstStyle/>
        <a:p>
          <a:endParaRPr lang="es-MX"/>
        </a:p>
      </dgm:t>
    </dgm:pt>
    <dgm:pt modelId="{C69D603A-679F-4557-8D06-531C56FBFBE9}" type="sibTrans" cxnId="{5B5B4121-9765-478A-ACFE-3936FBB1765D}">
      <dgm:prSet/>
      <dgm:spPr/>
      <dgm:t>
        <a:bodyPr/>
        <a:lstStyle/>
        <a:p>
          <a:endParaRPr lang="es-MX"/>
        </a:p>
      </dgm:t>
    </dgm:pt>
    <dgm:pt modelId="{49351E6B-4949-495B-9C85-3AE3BBD58751}">
      <dgm:prSet/>
      <dgm:spPr>
        <a:solidFill>
          <a:schemeClr val="bg2">
            <a:lumMod val="50000"/>
          </a:schemeClr>
        </a:solidFill>
        <a:effectLst>
          <a:outerShdw blurRad="50800" dist="38100" dir="2700000" algn="tl" rotWithShape="0">
            <a:prstClr val="black">
              <a:alpha val="40000"/>
            </a:prstClr>
          </a:outerShdw>
        </a:effectLst>
      </dgm:spPr>
      <dgm:t>
        <a:bodyPr/>
        <a:lstStyle/>
        <a:p>
          <a:r>
            <a:rPr lang="es-MX" b="1" dirty="0" smtClean="0"/>
            <a:t>Evaluación y Seguimiento</a:t>
          </a:r>
          <a:endParaRPr lang="es-MX" b="1" dirty="0"/>
        </a:p>
      </dgm:t>
    </dgm:pt>
    <dgm:pt modelId="{7F58BDF3-0469-4517-9BE6-E110409B706E}" type="parTrans" cxnId="{A950881F-4B1C-456E-B15E-084CD194745B}">
      <dgm:prSet/>
      <dgm:spPr/>
      <dgm:t>
        <a:bodyPr/>
        <a:lstStyle/>
        <a:p>
          <a:endParaRPr lang="es-MX"/>
        </a:p>
      </dgm:t>
    </dgm:pt>
    <dgm:pt modelId="{BAFEED58-3010-4D38-B6B5-99C10E8BEECE}" type="sibTrans" cxnId="{A950881F-4B1C-456E-B15E-084CD194745B}">
      <dgm:prSet/>
      <dgm:spPr/>
      <dgm:t>
        <a:bodyPr/>
        <a:lstStyle/>
        <a:p>
          <a:endParaRPr lang="es-MX"/>
        </a:p>
      </dgm:t>
    </dgm:pt>
    <dgm:pt modelId="{33DB3085-BE09-4020-A924-EF17E030C26A}">
      <dgm:prSet/>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es-MX" b="1" dirty="0" smtClean="0"/>
            <a:t>Rendición de Cuentas</a:t>
          </a:r>
          <a:endParaRPr lang="es-MX" b="1" dirty="0"/>
        </a:p>
      </dgm:t>
    </dgm:pt>
    <dgm:pt modelId="{A841E3FB-B48F-4746-AA7C-A01042E9ED11}" type="parTrans" cxnId="{DAE510E9-05DA-474F-B998-7D4B4A4A50FE}">
      <dgm:prSet/>
      <dgm:spPr/>
      <dgm:t>
        <a:bodyPr/>
        <a:lstStyle/>
        <a:p>
          <a:endParaRPr lang="es-MX"/>
        </a:p>
      </dgm:t>
    </dgm:pt>
    <dgm:pt modelId="{8CE3696D-FB3D-4FAF-A99D-1379563486DD}" type="sibTrans" cxnId="{DAE510E9-05DA-474F-B998-7D4B4A4A50FE}">
      <dgm:prSet/>
      <dgm:spPr/>
      <dgm:t>
        <a:bodyPr/>
        <a:lstStyle/>
        <a:p>
          <a:endParaRPr lang="es-MX"/>
        </a:p>
      </dgm:t>
    </dgm:pt>
    <dgm:pt modelId="{57D7D16B-E77C-483D-AD67-362AF201A2B1}" type="pres">
      <dgm:prSet presAssocID="{3A068346-BC8D-4ABF-9611-9247916CE0CD}" presName="Name0" presStyleCnt="0">
        <dgm:presLayoutVars>
          <dgm:dir/>
          <dgm:resizeHandles val="exact"/>
        </dgm:presLayoutVars>
      </dgm:prSet>
      <dgm:spPr/>
      <dgm:t>
        <a:bodyPr/>
        <a:lstStyle/>
        <a:p>
          <a:endParaRPr lang="es-MX"/>
        </a:p>
      </dgm:t>
    </dgm:pt>
    <dgm:pt modelId="{BFCB4483-D382-4E78-83C5-F78AD455E11E}" type="pres">
      <dgm:prSet presAssocID="{3A068346-BC8D-4ABF-9611-9247916CE0CD}" presName="cycle" presStyleCnt="0"/>
      <dgm:spPr/>
    </dgm:pt>
    <dgm:pt modelId="{F1467349-9673-4BDD-BB51-11294D3A072A}" type="pres">
      <dgm:prSet presAssocID="{126B0313-A2F0-437C-9204-2047335BFCD3}" presName="nodeFirstNode" presStyleLbl="node1" presStyleIdx="0" presStyleCnt="6" custRadScaleRad="98320" custRadScaleInc="626">
        <dgm:presLayoutVars>
          <dgm:bulletEnabled val="1"/>
        </dgm:presLayoutVars>
      </dgm:prSet>
      <dgm:spPr/>
      <dgm:t>
        <a:bodyPr/>
        <a:lstStyle/>
        <a:p>
          <a:endParaRPr lang="es-MX"/>
        </a:p>
      </dgm:t>
    </dgm:pt>
    <dgm:pt modelId="{158E3274-6C10-40A7-9949-6C3E33B32D88}" type="pres">
      <dgm:prSet presAssocID="{F9DD94C3-98DF-4363-9364-49351D098588}" presName="sibTransFirstNode" presStyleLbl="bgShp" presStyleIdx="0" presStyleCnt="1"/>
      <dgm:spPr/>
      <dgm:t>
        <a:bodyPr/>
        <a:lstStyle/>
        <a:p>
          <a:endParaRPr lang="es-MX"/>
        </a:p>
      </dgm:t>
    </dgm:pt>
    <dgm:pt modelId="{D05C235C-740E-4449-868F-311D2D2F5ABB}" type="pres">
      <dgm:prSet presAssocID="{66F7FE1D-1035-4AF4-A757-D06BEA669E9F}" presName="nodeFollowingNodes" presStyleLbl="node1" presStyleIdx="1" presStyleCnt="6" custRadScaleRad="118905" custRadScaleInc="10444">
        <dgm:presLayoutVars>
          <dgm:bulletEnabled val="1"/>
        </dgm:presLayoutVars>
      </dgm:prSet>
      <dgm:spPr/>
      <dgm:t>
        <a:bodyPr/>
        <a:lstStyle/>
        <a:p>
          <a:endParaRPr lang="es-MX"/>
        </a:p>
      </dgm:t>
    </dgm:pt>
    <dgm:pt modelId="{C3D4461D-F95C-4696-B56C-DE23797F82BA}" type="pres">
      <dgm:prSet presAssocID="{9DD205E8-27AE-4D3F-BD93-2C5323BA1057}" presName="nodeFollowingNodes" presStyleLbl="node1" presStyleIdx="2" presStyleCnt="6" custRadScaleRad="112833" custRadScaleInc="-14193">
        <dgm:presLayoutVars>
          <dgm:bulletEnabled val="1"/>
        </dgm:presLayoutVars>
      </dgm:prSet>
      <dgm:spPr/>
      <dgm:t>
        <a:bodyPr/>
        <a:lstStyle/>
        <a:p>
          <a:endParaRPr lang="es-MX"/>
        </a:p>
      </dgm:t>
    </dgm:pt>
    <dgm:pt modelId="{71CC8198-B1E6-401B-9627-98D1F073324F}" type="pres">
      <dgm:prSet presAssocID="{A769C646-090E-4ABA-8750-E8A703D81211}" presName="nodeFollowingNodes" presStyleLbl="node1" presStyleIdx="3" presStyleCnt="6" custRadScaleRad="100038" custRadScaleInc="-2310">
        <dgm:presLayoutVars>
          <dgm:bulletEnabled val="1"/>
        </dgm:presLayoutVars>
      </dgm:prSet>
      <dgm:spPr/>
      <dgm:t>
        <a:bodyPr/>
        <a:lstStyle/>
        <a:p>
          <a:endParaRPr lang="es-MX"/>
        </a:p>
      </dgm:t>
    </dgm:pt>
    <dgm:pt modelId="{FED71DA0-DCCE-4000-9308-7C78C3790EFB}" type="pres">
      <dgm:prSet presAssocID="{49351E6B-4949-495B-9C85-3AE3BBD58751}" presName="nodeFollowingNodes" presStyleLbl="node1" presStyleIdx="4" presStyleCnt="6" custRadScaleRad="103871" custRadScaleInc="1594">
        <dgm:presLayoutVars>
          <dgm:bulletEnabled val="1"/>
        </dgm:presLayoutVars>
      </dgm:prSet>
      <dgm:spPr/>
      <dgm:t>
        <a:bodyPr/>
        <a:lstStyle/>
        <a:p>
          <a:endParaRPr lang="es-MX"/>
        </a:p>
      </dgm:t>
    </dgm:pt>
    <dgm:pt modelId="{213C6713-D5B8-47D5-9CE4-719637D8B9A4}" type="pres">
      <dgm:prSet presAssocID="{33DB3085-BE09-4020-A924-EF17E030C26A}" presName="nodeFollowingNodes" presStyleLbl="node1" presStyleIdx="5" presStyleCnt="6" custRadScaleRad="104699" custRadScaleInc="-14993">
        <dgm:presLayoutVars>
          <dgm:bulletEnabled val="1"/>
        </dgm:presLayoutVars>
      </dgm:prSet>
      <dgm:spPr/>
      <dgm:t>
        <a:bodyPr/>
        <a:lstStyle/>
        <a:p>
          <a:endParaRPr lang="es-MX"/>
        </a:p>
      </dgm:t>
    </dgm:pt>
  </dgm:ptLst>
  <dgm:cxnLst>
    <dgm:cxn modelId="{3121B2E5-3B2F-4906-9A7A-AC3251C1B7B2}" type="presOf" srcId="{49351E6B-4949-495B-9C85-3AE3BBD58751}" destId="{FED71DA0-DCCE-4000-9308-7C78C3790EFB}" srcOrd="0" destOrd="0" presId="urn:microsoft.com/office/officeart/2005/8/layout/cycle3"/>
    <dgm:cxn modelId="{60310AA6-3088-4FE7-B3CA-AD2419C03AF0}" type="presOf" srcId="{F9DD94C3-98DF-4363-9364-49351D098588}" destId="{158E3274-6C10-40A7-9949-6C3E33B32D88}" srcOrd="0" destOrd="0" presId="urn:microsoft.com/office/officeart/2005/8/layout/cycle3"/>
    <dgm:cxn modelId="{076BA70B-69A1-4830-862A-0E87576D25C3}" type="presOf" srcId="{9DD205E8-27AE-4D3F-BD93-2C5323BA1057}" destId="{C3D4461D-F95C-4696-B56C-DE23797F82BA}" srcOrd="0" destOrd="0" presId="urn:microsoft.com/office/officeart/2005/8/layout/cycle3"/>
    <dgm:cxn modelId="{5B5B4121-9765-478A-ACFE-3936FBB1765D}" srcId="{3A068346-BC8D-4ABF-9611-9247916CE0CD}" destId="{A769C646-090E-4ABA-8750-E8A703D81211}" srcOrd="3" destOrd="0" parTransId="{C36800FF-B349-42AB-AEB2-317B662C2AE3}" sibTransId="{C69D603A-679F-4557-8D06-531C56FBFBE9}"/>
    <dgm:cxn modelId="{9334D0C4-2C6B-47CF-98A7-E1F59E741CCD}" srcId="{3A068346-BC8D-4ABF-9611-9247916CE0CD}" destId="{9DD205E8-27AE-4D3F-BD93-2C5323BA1057}" srcOrd="2" destOrd="0" parTransId="{C9679A85-F08E-478F-9806-368C03D50F08}" sibTransId="{2E41CCB7-6E4C-43BB-8C66-2B2448010402}"/>
    <dgm:cxn modelId="{A950881F-4B1C-456E-B15E-084CD194745B}" srcId="{3A068346-BC8D-4ABF-9611-9247916CE0CD}" destId="{49351E6B-4949-495B-9C85-3AE3BBD58751}" srcOrd="4" destOrd="0" parTransId="{7F58BDF3-0469-4517-9BE6-E110409B706E}" sibTransId="{BAFEED58-3010-4D38-B6B5-99C10E8BEECE}"/>
    <dgm:cxn modelId="{DAE510E9-05DA-474F-B998-7D4B4A4A50FE}" srcId="{3A068346-BC8D-4ABF-9611-9247916CE0CD}" destId="{33DB3085-BE09-4020-A924-EF17E030C26A}" srcOrd="5" destOrd="0" parTransId="{A841E3FB-B48F-4746-AA7C-A01042E9ED11}" sibTransId="{8CE3696D-FB3D-4FAF-A99D-1379563486DD}"/>
    <dgm:cxn modelId="{E8B78C05-90D5-4B95-B405-BB1C88C2CC35}" type="presOf" srcId="{66F7FE1D-1035-4AF4-A757-D06BEA669E9F}" destId="{D05C235C-740E-4449-868F-311D2D2F5ABB}" srcOrd="0" destOrd="0" presId="urn:microsoft.com/office/officeart/2005/8/layout/cycle3"/>
    <dgm:cxn modelId="{F852BDF9-F7D7-4259-9A1F-C139A89561C4}" type="presOf" srcId="{3A068346-BC8D-4ABF-9611-9247916CE0CD}" destId="{57D7D16B-E77C-483D-AD67-362AF201A2B1}" srcOrd="0" destOrd="0" presId="urn:microsoft.com/office/officeart/2005/8/layout/cycle3"/>
    <dgm:cxn modelId="{189C584C-0D7C-4793-A3A3-175E84AAF561}" type="presOf" srcId="{A769C646-090E-4ABA-8750-E8A703D81211}" destId="{71CC8198-B1E6-401B-9627-98D1F073324F}" srcOrd="0" destOrd="0" presId="urn:microsoft.com/office/officeart/2005/8/layout/cycle3"/>
    <dgm:cxn modelId="{0B7BAA36-85D3-442F-8FBB-36437D859B8F}" type="presOf" srcId="{126B0313-A2F0-437C-9204-2047335BFCD3}" destId="{F1467349-9673-4BDD-BB51-11294D3A072A}" srcOrd="0" destOrd="0" presId="urn:microsoft.com/office/officeart/2005/8/layout/cycle3"/>
    <dgm:cxn modelId="{B5B46EA3-19AF-4880-90CE-D51C5D6939A8}" srcId="{3A068346-BC8D-4ABF-9611-9247916CE0CD}" destId="{66F7FE1D-1035-4AF4-A757-D06BEA669E9F}" srcOrd="1" destOrd="0" parTransId="{0CA33D90-E21B-4419-BAE2-4087848EA641}" sibTransId="{F313A9C5-E911-4C45-BF58-10785AC15F7B}"/>
    <dgm:cxn modelId="{DF3EB37D-4786-4A70-A20D-7A1032C59ED6}" srcId="{3A068346-BC8D-4ABF-9611-9247916CE0CD}" destId="{126B0313-A2F0-437C-9204-2047335BFCD3}" srcOrd="0" destOrd="0" parTransId="{C4902195-1390-4134-A32E-41A64AE159BE}" sibTransId="{F9DD94C3-98DF-4363-9364-49351D098588}"/>
    <dgm:cxn modelId="{3C07AFC6-3466-4E18-9A35-C0C5F6B658BE}" type="presOf" srcId="{33DB3085-BE09-4020-A924-EF17E030C26A}" destId="{213C6713-D5B8-47D5-9CE4-719637D8B9A4}" srcOrd="0" destOrd="0" presId="urn:microsoft.com/office/officeart/2005/8/layout/cycle3"/>
    <dgm:cxn modelId="{FAC6AE4F-ABCA-452C-9E89-C1208C2EEDE2}" type="presParOf" srcId="{57D7D16B-E77C-483D-AD67-362AF201A2B1}" destId="{BFCB4483-D382-4E78-83C5-F78AD455E11E}" srcOrd="0" destOrd="0" presId="urn:microsoft.com/office/officeart/2005/8/layout/cycle3"/>
    <dgm:cxn modelId="{0BA1EF2C-8A40-40CD-B70F-F9B307C952AD}" type="presParOf" srcId="{BFCB4483-D382-4E78-83C5-F78AD455E11E}" destId="{F1467349-9673-4BDD-BB51-11294D3A072A}" srcOrd="0" destOrd="0" presId="urn:microsoft.com/office/officeart/2005/8/layout/cycle3"/>
    <dgm:cxn modelId="{0ACD70FB-F591-4977-A86F-8FC1A5DCBD16}" type="presParOf" srcId="{BFCB4483-D382-4E78-83C5-F78AD455E11E}" destId="{158E3274-6C10-40A7-9949-6C3E33B32D88}" srcOrd="1" destOrd="0" presId="urn:microsoft.com/office/officeart/2005/8/layout/cycle3"/>
    <dgm:cxn modelId="{2AEDD53E-F18B-48AA-B3DE-D578255B4EAB}" type="presParOf" srcId="{BFCB4483-D382-4E78-83C5-F78AD455E11E}" destId="{D05C235C-740E-4449-868F-311D2D2F5ABB}" srcOrd="2" destOrd="0" presId="urn:microsoft.com/office/officeart/2005/8/layout/cycle3"/>
    <dgm:cxn modelId="{AE8F1A4E-1AAF-4F3E-8D38-F4BD7520A375}" type="presParOf" srcId="{BFCB4483-D382-4E78-83C5-F78AD455E11E}" destId="{C3D4461D-F95C-4696-B56C-DE23797F82BA}" srcOrd="3" destOrd="0" presId="urn:microsoft.com/office/officeart/2005/8/layout/cycle3"/>
    <dgm:cxn modelId="{4FF05696-EC97-4549-A1BA-54DE6DF98FE5}" type="presParOf" srcId="{BFCB4483-D382-4E78-83C5-F78AD455E11E}" destId="{71CC8198-B1E6-401B-9627-98D1F073324F}" srcOrd="4" destOrd="0" presId="urn:microsoft.com/office/officeart/2005/8/layout/cycle3"/>
    <dgm:cxn modelId="{389457DF-9174-450B-AFC6-C8BD399FF4D6}" type="presParOf" srcId="{BFCB4483-D382-4E78-83C5-F78AD455E11E}" destId="{FED71DA0-DCCE-4000-9308-7C78C3790EFB}" srcOrd="5" destOrd="0" presId="urn:microsoft.com/office/officeart/2005/8/layout/cycle3"/>
    <dgm:cxn modelId="{3B19F157-73BC-4ABD-935E-B84CF5475B3E}" type="presParOf" srcId="{BFCB4483-D382-4E78-83C5-F78AD455E11E}" destId="{213C6713-D5B8-47D5-9CE4-719637D8B9A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83705-269B-4084-AC0E-9DC70FCD07C1}" type="doc">
      <dgm:prSet loTypeId="urn:microsoft.com/office/officeart/2005/8/layout/vList6" loCatId="list" qsTypeId="urn:microsoft.com/office/officeart/2005/8/quickstyle/simple5" qsCatId="simple" csTypeId="urn:microsoft.com/office/officeart/2005/8/colors/colorful2" csCatId="colorful" phldr="1"/>
      <dgm:spPr/>
      <dgm:t>
        <a:bodyPr/>
        <a:lstStyle/>
        <a:p>
          <a:endParaRPr lang="es-MX"/>
        </a:p>
      </dgm:t>
    </dgm:pt>
    <dgm:pt modelId="{F7238A17-BECE-428E-8210-BD49B5D78C02}">
      <dgm:prSet phldrT="[Texto]"/>
      <dgm:spPr/>
      <dgm:t>
        <a:bodyPr/>
        <a:lstStyle/>
        <a:p>
          <a:r>
            <a:rPr lang="es-MX" b="1" dirty="0" smtClean="0"/>
            <a:t>De Diseño</a:t>
          </a:r>
          <a:endParaRPr lang="es-MX" b="1" dirty="0"/>
        </a:p>
      </dgm:t>
    </dgm:pt>
    <dgm:pt modelId="{A5D45558-3443-449D-8955-B37F93EDEA84}" type="parTrans" cxnId="{D858779C-CC36-45DA-9216-E523456A8ECD}">
      <dgm:prSet/>
      <dgm:spPr/>
      <dgm:t>
        <a:bodyPr/>
        <a:lstStyle/>
        <a:p>
          <a:endParaRPr lang="es-MX"/>
        </a:p>
      </dgm:t>
    </dgm:pt>
    <dgm:pt modelId="{38074514-8DA9-44FC-A9DC-ED80483BA9A1}" type="sibTrans" cxnId="{D858779C-CC36-45DA-9216-E523456A8ECD}">
      <dgm:prSet/>
      <dgm:spPr/>
      <dgm:t>
        <a:bodyPr/>
        <a:lstStyle/>
        <a:p>
          <a:endParaRPr lang="es-MX"/>
        </a:p>
      </dgm:t>
    </dgm:pt>
    <dgm:pt modelId="{3ADEAB7F-A635-43ED-8E81-0F9F282D40FC}">
      <dgm:prSet phldrT="[Texto]"/>
      <dgm:spPr/>
      <dgm:t>
        <a:bodyPr/>
        <a:lstStyle/>
        <a:p>
          <a:r>
            <a:rPr lang="es-MX" b="1" dirty="0" smtClean="0"/>
            <a:t>De Consistencia y Resultados</a:t>
          </a:r>
          <a:endParaRPr lang="es-MX" b="1" dirty="0"/>
        </a:p>
      </dgm:t>
    </dgm:pt>
    <dgm:pt modelId="{8D089F6F-114B-497D-8FF4-E61BA9816EE4}" type="parTrans" cxnId="{FAC29D1B-CE0C-4D2F-BD94-FEADD6574341}">
      <dgm:prSet/>
      <dgm:spPr/>
      <dgm:t>
        <a:bodyPr/>
        <a:lstStyle/>
        <a:p>
          <a:endParaRPr lang="es-MX"/>
        </a:p>
      </dgm:t>
    </dgm:pt>
    <dgm:pt modelId="{60540826-6350-43CA-A36E-0593682DD7C7}" type="sibTrans" cxnId="{FAC29D1B-CE0C-4D2F-BD94-FEADD6574341}">
      <dgm:prSet/>
      <dgm:spPr/>
      <dgm:t>
        <a:bodyPr/>
        <a:lstStyle/>
        <a:p>
          <a:endParaRPr lang="es-MX"/>
        </a:p>
      </dgm:t>
    </dgm:pt>
    <dgm:pt modelId="{BCA78843-7C39-44A8-AE8B-D155DDEC0409}">
      <dgm:prSet phldrT="[Texto]"/>
      <dgm:spPr/>
      <dgm:t>
        <a:bodyPr/>
        <a:lstStyle/>
        <a:p>
          <a:r>
            <a:rPr lang="es-MX" b="1" dirty="0" smtClean="0"/>
            <a:t>De Impacto</a:t>
          </a:r>
          <a:endParaRPr lang="es-MX" b="1" dirty="0"/>
        </a:p>
      </dgm:t>
    </dgm:pt>
    <dgm:pt modelId="{CC6D0B4B-179C-4690-985B-1CDA63EEDE79}" type="parTrans" cxnId="{19FCA26C-D6FF-4662-A565-4AC4866F9A91}">
      <dgm:prSet/>
      <dgm:spPr/>
      <dgm:t>
        <a:bodyPr/>
        <a:lstStyle/>
        <a:p>
          <a:endParaRPr lang="es-MX"/>
        </a:p>
      </dgm:t>
    </dgm:pt>
    <dgm:pt modelId="{49E29793-534A-4633-98C3-3F00814B8A02}" type="sibTrans" cxnId="{19FCA26C-D6FF-4662-A565-4AC4866F9A91}">
      <dgm:prSet/>
      <dgm:spPr/>
      <dgm:t>
        <a:bodyPr/>
        <a:lstStyle/>
        <a:p>
          <a:endParaRPr lang="es-MX"/>
        </a:p>
      </dgm:t>
    </dgm:pt>
    <dgm:pt modelId="{E1B4D676-F0CF-407C-8857-357995AE9FB9}">
      <dgm:prSet custT="1"/>
      <dgm:spPr/>
      <dgm:t>
        <a:bodyPr/>
        <a:lstStyle/>
        <a:p>
          <a:pPr algn="just"/>
          <a:r>
            <a:rPr lang="es-MX" sz="2000" b="1" dirty="0" smtClean="0"/>
            <a:t>Evalúa la consistencia y lógica interna de los programas presupuestarios.</a:t>
          </a:r>
          <a:endParaRPr lang="es-MX" sz="2000" b="1" dirty="0"/>
        </a:p>
      </dgm:t>
    </dgm:pt>
    <dgm:pt modelId="{C4C19B1C-1580-4CC8-9549-A2E44CB39787}" type="parTrans" cxnId="{BE2404D1-4B33-4078-8B34-EFAC32D85EEB}">
      <dgm:prSet/>
      <dgm:spPr/>
      <dgm:t>
        <a:bodyPr/>
        <a:lstStyle/>
        <a:p>
          <a:endParaRPr lang="es-MX"/>
        </a:p>
      </dgm:t>
    </dgm:pt>
    <dgm:pt modelId="{E1B3F0DF-8B0C-4039-83C0-B67555D0A295}" type="sibTrans" cxnId="{BE2404D1-4B33-4078-8B34-EFAC32D85EEB}">
      <dgm:prSet/>
      <dgm:spPr/>
      <dgm:t>
        <a:bodyPr/>
        <a:lstStyle/>
        <a:p>
          <a:endParaRPr lang="es-MX"/>
        </a:p>
      </dgm:t>
    </dgm:pt>
    <dgm:pt modelId="{C73B1E32-A973-4A86-84D2-A533D18AB9EF}">
      <dgm:prSet custT="1"/>
      <dgm:spPr/>
      <dgm:t>
        <a:bodyPr/>
        <a:lstStyle/>
        <a:p>
          <a:pPr algn="just"/>
          <a:r>
            <a:rPr lang="es-MX" sz="1900" b="1" dirty="0" smtClean="0"/>
            <a:t>Diagnóstico sobre la capacidad institucional, organizacional y de gestión de los programas para alcanzar resultados.</a:t>
          </a:r>
          <a:endParaRPr lang="es-MX" sz="1900" b="1" dirty="0"/>
        </a:p>
      </dgm:t>
    </dgm:pt>
    <dgm:pt modelId="{721F6425-9D37-4E9C-B2D2-DDD16C0D7F5A}" type="parTrans" cxnId="{1C8ABA25-412B-45AB-8349-FBA64B21EEA5}">
      <dgm:prSet/>
      <dgm:spPr/>
      <dgm:t>
        <a:bodyPr/>
        <a:lstStyle/>
        <a:p>
          <a:endParaRPr lang="es-MX"/>
        </a:p>
      </dgm:t>
    </dgm:pt>
    <dgm:pt modelId="{52CD1819-2843-4AF0-98EF-46BE3AAED884}" type="sibTrans" cxnId="{1C8ABA25-412B-45AB-8349-FBA64B21EEA5}">
      <dgm:prSet/>
      <dgm:spPr/>
      <dgm:t>
        <a:bodyPr/>
        <a:lstStyle/>
        <a:p>
          <a:endParaRPr lang="es-MX"/>
        </a:p>
      </dgm:t>
    </dgm:pt>
    <dgm:pt modelId="{8E166A95-92CB-47AF-9086-5FB75AFEDE7A}">
      <dgm:prSet custT="1"/>
      <dgm:spPr/>
      <dgm:t>
        <a:bodyPr/>
        <a:lstStyle/>
        <a:p>
          <a:pPr algn="just"/>
          <a:endParaRPr lang="es-MX" sz="1400"/>
        </a:p>
      </dgm:t>
    </dgm:pt>
    <dgm:pt modelId="{24A3E2E0-7708-4296-AFD6-EB828296DD84}" type="parTrans" cxnId="{6B5D2130-9A95-4B06-908C-32B2DE0179C4}">
      <dgm:prSet/>
      <dgm:spPr/>
      <dgm:t>
        <a:bodyPr/>
        <a:lstStyle/>
        <a:p>
          <a:endParaRPr lang="es-MX"/>
        </a:p>
      </dgm:t>
    </dgm:pt>
    <dgm:pt modelId="{A2FE3E9F-C198-42B6-A404-5CF9FD8A47CE}" type="sibTrans" cxnId="{6B5D2130-9A95-4B06-908C-32B2DE0179C4}">
      <dgm:prSet/>
      <dgm:spPr/>
      <dgm:t>
        <a:bodyPr/>
        <a:lstStyle/>
        <a:p>
          <a:endParaRPr lang="es-MX"/>
        </a:p>
      </dgm:t>
    </dgm:pt>
    <dgm:pt modelId="{D8D0E44E-469D-4D52-8498-EDF07C3A86C0}">
      <dgm:prSet custT="1"/>
      <dgm:spPr/>
      <dgm:t>
        <a:bodyPr/>
        <a:lstStyle/>
        <a:p>
          <a:pPr algn="just"/>
          <a:endParaRPr lang="es-MX" sz="1400"/>
        </a:p>
      </dgm:t>
    </dgm:pt>
    <dgm:pt modelId="{EA135B2C-4436-466A-966A-916CCFD46A38}" type="parTrans" cxnId="{E22A0124-6AF7-4F26-988F-B1A06702D465}">
      <dgm:prSet/>
      <dgm:spPr/>
      <dgm:t>
        <a:bodyPr/>
        <a:lstStyle/>
        <a:p>
          <a:endParaRPr lang="es-MX"/>
        </a:p>
      </dgm:t>
    </dgm:pt>
    <dgm:pt modelId="{7FA764A8-FEEC-4A87-9A63-13EAFDC7BE2D}" type="sibTrans" cxnId="{E22A0124-6AF7-4F26-988F-B1A06702D465}">
      <dgm:prSet/>
      <dgm:spPr/>
      <dgm:t>
        <a:bodyPr/>
        <a:lstStyle/>
        <a:p>
          <a:endParaRPr lang="es-MX"/>
        </a:p>
      </dgm:t>
    </dgm:pt>
    <dgm:pt modelId="{B4BE5B49-99E7-49AE-8443-11C795501ACF}">
      <dgm:prSet/>
      <dgm:spPr/>
      <dgm:t>
        <a:bodyPr/>
        <a:lstStyle/>
        <a:p>
          <a:r>
            <a:rPr lang="es-MX" b="1" dirty="0" smtClean="0"/>
            <a:t>Complementaria</a:t>
          </a:r>
          <a:endParaRPr lang="es-MX" b="1" dirty="0"/>
        </a:p>
      </dgm:t>
    </dgm:pt>
    <dgm:pt modelId="{D9653D80-4131-41D8-8BB7-A7EF433487DD}" type="parTrans" cxnId="{8E0745BD-B12C-4916-B89A-8E9776DB3FA3}">
      <dgm:prSet/>
      <dgm:spPr/>
      <dgm:t>
        <a:bodyPr/>
        <a:lstStyle/>
        <a:p>
          <a:endParaRPr lang="es-MX"/>
        </a:p>
      </dgm:t>
    </dgm:pt>
    <dgm:pt modelId="{FEBDA376-EC73-456F-A075-31EEE678A2A0}" type="sibTrans" cxnId="{8E0745BD-B12C-4916-B89A-8E9776DB3FA3}">
      <dgm:prSet/>
      <dgm:spPr/>
      <dgm:t>
        <a:bodyPr/>
        <a:lstStyle/>
        <a:p>
          <a:endParaRPr lang="es-MX"/>
        </a:p>
      </dgm:t>
    </dgm:pt>
    <dgm:pt modelId="{40F049B2-ADE3-4977-924D-A7D3020C2417}">
      <dgm:prSet custT="1"/>
      <dgm:spPr/>
      <dgm:t>
        <a:bodyPr/>
        <a:lstStyle/>
        <a:p>
          <a:pPr algn="just"/>
          <a:r>
            <a:rPr lang="es-MX" sz="1900" b="1" dirty="0" smtClean="0"/>
            <a:t>Los </a:t>
          </a:r>
          <a:r>
            <a:rPr lang="es-MX" sz="1900" b="1" smtClean="0"/>
            <a:t>propios  </a:t>
          </a:r>
          <a:r>
            <a:rPr lang="es-MX" sz="1900" b="1" dirty="0" smtClean="0"/>
            <a:t>programas realizan para profundizar sobre aspectos relevantes de su desempeño.</a:t>
          </a:r>
          <a:endParaRPr lang="es-MX" sz="1900" b="1" dirty="0"/>
        </a:p>
      </dgm:t>
    </dgm:pt>
    <dgm:pt modelId="{E5045E9E-F3B8-4B3C-A82F-4AF967DDAF9A}" type="parTrans" cxnId="{94CB43F1-4ED9-4D64-9CE2-33429EE19791}">
      <dgm:prSet/>
      <dgm:spPr/>
      <dgm:t>
        <a:bodyPr/>
        <a:lstStyle/>
        <a:p>
          <a:endParaRPr lang="es-MX"/>
        </a:p>
      </dgm:t>
    </dgm:pt>
    <dgm:pt modelId="{84271A10-285C-4892-9A64-57ABAF381C94}" type="sibTrans" cxnId="{94CB43F1-4ED9-4D64-9CE2-33429EE19791}">
      <dgm:prSet/>
      <dgm:spPr/>
      <dgm:t>
        <a:bodyPr/>
        <a:lstStyle/>
        <a:p>
          <a:endParaRPr lang="es-MX"/>
        </a:p>
      </dgm:t>
    </dgm:pt>
    <dgm:pt modelId="{54809739-7F8F-4297-951C-18EBEF835243}">
      <dgm:prSet custT="1"/>
      <dgm:spPr/>
      <dgm:t>
        <a:bodyPr/>
        <a:lstStyle/>
        <a:p>
          <a:pPr algn="just"/>
          <a:endParaRPr lang="es-MX" sz="500"/>
        </a:p>
      </dgm:t>
    </dgm:pt>
    <dgm:pt modelId="{AEDBBE8C-E776-451D-893C-BFA88C67839D}" type="parTrans" cxnId="{3E4A2272-C26B-4350-AA01-86298BB70B71}">
      <dgm:prSet/>
      <dgm:spPr/>
      <dgm:t>
        <a:bodyPr/>
        <a:lstStyle/>
        <a:p>
          <a:endParaRPr lang="es-MX"/>
        </a:p>
      </dgm:t>
    </dgm:pt>
    <dgm:pt modelId="{262CFDD9-54FE-4EF4-BC15-7583A12446BB}" type="sibTrans" cxnId="{3E4A2272-C26B-4350-AA01-86298BB70B71}">
      <dgm:prSet/>
      <dgm:spPr/>
      <dgm:t>
        <a:bodyPr/>
        <a:lstStyle/>
        <a:p>
          <a:endParaRPr lang="es-MX"/>
        </a:p>
      </dgm:t>
    </dgm:pt>
    <dgm:pt modelId="{3B3527EE-6E40-45EC-8D6C-9E513B3CA081}">
      <dgm:prSet custT="1"/>
      <dgm:spPr/>
      <dgm:t>
        <a:bodyPr/>
        <a:lstStyle/>
        <a:p>
          <a:pPr algn="just"/>
          <a:endParaRPr lang="es-MX" sz="500"/>
        </a:p>
      </dgm:t>
    </dgm:pt>
    <dgm:pt modelId="{BA816BF6-7D0A-46BB-844A-25DB45654CA2}" type="parTrans" cxnId="{D624165E-BF5C-417B-A202-4867DA097346}">
      <dgm:prSet/>
      <dgm:spPr/>
      <dgm:t>
        <a:bodyPr/>
        <a:lstStyle/>
        <a:p>
          <a:endParaRPr lang="es-MX"/>
        </a:p>
      </dgm:t>
    </dgm:pt>
    <dgm:pt modelId="{6ED34EF9-F5CA-4465-956E-DA5912AB3390}" type="sibTrans" cxnId="{D624165E-BF5C-417B-A202-4867DA097346}">
      <dgm:prSet/>
      <dgm:spPr/>
      <dgm:t>
        <a:bodyPr/>
        <a:lstStyle/>
        <a:p>
          <a:endParaRPr lang="es-MX"/>
        </a:p>
      </dgm:t>
    </dgm:pt>
    <dgm:pt modelId="{4F96E952-160F-4EED-B570-9C95128FEB00}">
      <dgm:prSet custT="1"/>
      <dgm:spPr/>
      <dgm:t>
        <a:bodyPr/>
        <a:lstStyle/>
        <a:p>
          <a:pPr algn="just"/>
          <a:r>
            <a:rPr lang="es-MX" sz="2000" b="1" dirty="0" smtClean="0"/>
            <a:t>Efectos netos del programa sobre la población que atiende</a:t>
          </a:r>
          <a:endParaRPr lang="es-MX" sz="2000" b="1" dirty="0"/>
        </a:p>
      </dgm:t>
    </dgm:pt>
    <dgm:pt modelId="{2AEF5E3B-F34F-4736-9A80-B458356EA180}" type="parTrans" cxnId="{88BFA454-36F3-40CF-99AF-8D4034B7BBEC}">
      <dgm:prSet/>
      <dgm:spPr/>
      <dgm:t>
        <a:bodyPr/>
        <a:lstStyle/>
        <a:p>
          <a:endParaRPr lang="es-MX"/>
        </a:p>
      </dgm:t>
    </dgm:pt>
    <dgm:pt modelId="{73C36C13-A0AC-4761-94A3-A0C684F65E74}" type="sibTrans" cxnId="{88BFA454-36F3-40CF-99AF-8D4034B7BBEC}">
      <dgm:prSet/>
      <dgm:spPr/>
      <dgm:t>
        <a:bodyPr/>
        <a:lstStyle/>
        <a:p>
          <a:endParaRPr lang="es-MX"/>
        </a:p>
      </dgm:t>
    </dgm:pt>
    <dgm:pt modelId="{519CD651-B251-4D91-A90B-AE0C2D2793D6}" type="pres">
      <dgm:prSet presAssocID="{33383705-269B-4084-AC0E-9DC70FCD07C1}" presName="Name0" presStyleCnt="0">
        <dgm:presLayoutVars>
          <dgm:dir/>
          <dgm:animLvl val="lvl"/>
          <dgm:resizeHandles/>
        </dgm:presLayoutVars>
      </dgm:prSet>
      <dgm:spPr/>
      <dgm:t>
        <a:bodyPr/>
        <a:lstStyle/>
        <a:p>
          <a:endParaRPr lang="en-US"/>
        </a:p>
      </dgm:t>
    </dgm:pt>
    <dgm:pt modelId="{DBBE3C68-8ADA-4BE4-AA1C-376874442CC4}" type="pres">
      <dgm:prSet presAssocID="{F7238A17-BECE-428E-8210-BD49B5D78C02}" presName="linNode" presStyleCnt="0"/>
      <dgm:spPr/>
      <dgm:t>
        <a:bodyPr/>
        <a:lstStyle/>
        <a:p>
          <a:endParaRPr lang="es-MX"/>
        </a:p>
      </dgm:t>
    </dgm:pt>
    <dgm:pt modelId="{DDDFDAAE-8E73-4639-9943-C3A91B632292}" type="pres">
      <dgm:prSet presAssocID="{F7238A17-BECE-428E-8210-BD49B5D78C02}" presName="parentShp" presStyleLbl="node1" presStyleIdx="0" presStyleCnt="4" custLinFactNeighborX="-172" custLinFactNeighborY="-126">
        <dgm:presLayoutVars>
          <dgm:bulletEnabled val="1"/>
        </dgm:presLayoutVars>
      </dgm:prSet>
      <dgm:spPr/>
      <dgm:t>
        <a:bodyPr/>
        <a:lstStyle/>
        <a:p>
          <a:endParaRPr lang="es-MX"/>
        </a:p>
      </dgm:t>
    </dgm:pt>
    <dgm:pt modelId="{A6074C03-3775-4CA3-B5EC-ED56EE9F727D}" type="pres">
      <dgm:prSet presAssocID="{F7238A17-BECE-428E-8210-BD49B5D78C02}" presName="childShp" presStyleLbl="bgAccFollowNode1" presStyleIdx="0" presStyleCnt="4">
        <dgm:presLayoutVars>
          <dgm:bulletEnabled val="1"/>
        </dgm:presLayoutVars>
      </dgm:prSet>
      <dgm:spPr/>
      <dgm:t>
        <a:bodyPr/>
        <a:lstStyle/>
        <a:p>
          <a:endParaRPr lang="es-MX"/>
        </a:p>
      </dgm:t>
    </dgm:pt>
    <dgm:pt modelId="{F7E80F37-698B-4D55-AC32-5B37BC7DC8CB}" type="pres">
      <dgm:prSet presAssocID="{38074514-8DA9-44FC-A9DC-ED80483BA9A1}" presName="spacing" presStyleCnt="0"/>
      <dgm:spPr/>
      <dgm:t>
        <a:bodyPr/>
        <a:lstStyle/>
        <a:p>
          <a:endParaRPr lang="es-MX"/>
        </a:p>
      </dgm:t>
    </dgm:pt>
    <dgm:pt modelId="{E7B19112-2C33-4958-91CC-8DAD61A38CF9}" type="pres">
      <dgm:prSet presAssocID="{3ADEAB7F-A635-43ED-8E81-0F9F282D40FC}" presName="linNode" presStyleCnt="0"/>
      <dgm:spPr/>
      <dgm:t>
        <a:bodyPr/>
        <a:lstStyle/>
        <a:p>
          <a:endParaRPr lang="es-MX"/>
        </a:p>
      </dgm:t>
    </dgm:pt>
    <dgm:pt modelId="{43EA2B75-56F1-44EC-A407-2247D3FEE54E}" type="pres">
      <dgm:prSet presAssocID="{3ADEAB7F-A635-43ED-8E81-0F9F282D40FC}" presName="parentShp" presStyleLbl="node1" presStyleIdx="1" presStyleCnt="4">
        <dgm:presLayoutVars>
          <dgm:bulletEnabled val="1"/>
        </dgm:presLayoutVars>
      </dgm:prSet>
      <dgm:spPr/>
      <dgm:t>
        <a:bodyPr/>
        <a:lstStyle/>
        <a:p>
          <a:endParaRPr lang="es-MX"/>
        </a:p>
      </dgm:t>
    </dgm:pt>
    <dgm:pt modelId="{1A518750-8CA2-4D0B-A8DB-05C33BE9EA39}" type="pres">
      <dgm:prSet presAssocID="{3ADEAB7F-A635-43ED-8E81-0F9F282D40FC}" presName="childShp" presStyleLbl="bgAccFollowNode1" presStyleIdx="1" presStyleCnt="4" custLinFactNeighborY="1680">
        <dgm:presLayoutVars>
          <dgm:bulletEnabled val="1"/>
        </dgm:presLayoutVars>
      </dgm:prSet>
      <dgm:spPr/>
      <dgm:t>
        <a:bodyPr/>
        <a:lstStyle/>
        <a:p>
          <a:endParaRPr lang="es-MX"/>
        </a:p>
      </dgm:t>
    </dgm:pt>
    <dgm:pt modelId="{5E61B33A-8A92-4042-AD01-CCD59AAF4DB0}" type="pres">
      <dgm:prSet presAssocID="{60540826-6350-43CA-A36E-0593682DD7C7}" presName="spacing" presStyleCnt="0"/>
      <dgm:spPr/>
      <dgm:t>
        <a:bodyPr/>
        <a:lstStyle/>
        <a:p>
          <a:endParaRPr lang="es-MX"/>
        </a:p>
      </dgm:t>
    </dgm:pt>
    <dgm:pt modelId="{CECE7340-4B40-4F1B-8FD2-3D0CBDBEE18F}" type="pres">
      <dgm:prSet presAssocID="{BCA78843-7C39-44A8-AE8B-D155DDEC0409}" presName="linNode" presStyleCnt="0"/>
      <dgm:spPr/>
      <dgm:t>
        <a:bodyPr/>
        <a:lstStyle/>
        <a:p>
          <a:endParaRPr lang="es-MX"/>
        </a:p>
      </dgm:t>
    </dgm:pt>
    <dgm:pt modelId="{9B621381-6881-4AED-A381-3D05DC56532A}" type="pres">
      <dgm:prSet presAssocID="{BCA78843-7C39-44A8-AE8B-D155DDEC0409}" presName="parentShp" presStyleLbl="node1" presStyleIdx="2" presStyleCnt="4">
        <dgm:presLayoutVars>
          <dgm:bulletEnabled val="1"/>
        </dgm:presLayoutVars>
      </dgm:prSet>
      <dgm:spPr/>
      <dgm:t>
        <a:bodyPr/>
        <a:lstStyle/>
        <a:p>
          <a:endParaRPr lang="es-MX"/>
        </a:p>
      </dgm:t>
    </dgm:pt>
    <dgm:pt modelId="{4D9E40A0-FC5E-4ED1-A30C-E4C4CC0AE2A4}" type="pres">
      <dgm:prSet presAssocID="{BCA78843-7C39-44A8-AE8B-D155DDEC0409}" presName="childShp" presStyleLbl="bgAccFollowNode1" presStyleIdx="2" presStyleCnt="4">
        <dgm:presLayoutVars>
          <dgm:bulletEnabled val="1"/>
        </dgm:presLayoutVars>
      </dgm:prSet>
      <dgm:spPr/>
      <dgm:t>
        <a:bodyPr/>
        <a:lstStyle/>
        <a:p>
          <a:endParaRPr lang="es-MX"/>
        </a:p>
      </dgm:t>
    </dgm:pt>
    <dgm:pt modelId="{CF5375C2-2CCD-4F45-B3F5-22F51D13924F}" type="pres">
      <dgm:prSet presAssocID="{49E29793-534A-4633-98C3-3F00814B8A02}" presName="spacing" presStyleCnt="0"/>
      <dgm:spPr/>
      <dgm:t>
        <a:bodyPr/>
        <a:lstStyle/>
        <a:p>
          <a:endParaRPr lang="es-MX"/>
        </a:p>
      </dgm:t>
    </dgm:pt>
    <dgm:pt modelId="{840B2D63-5AEB-448D-9155-762DEAF2ADD2}" type="pres">
      <dgm:prSet presAssocID="{B4BE5B49-99E7-49AE-8443-11C795501ACF}" presName="linNode" presStyleCnt="0"/>
      <dgm:spPr/>
      <dgm:t>
        <a:bodyPr/>
        <a:lstStyle/>
        <a:p>
          <a:endParaRPr lang="es-MX"/>
        </a:p>
      </dgm:t>
    </dgm:pt>
    <dgm:pt modelId="{747FF527-7DBD-4AF4-95F5-8E379E6307AB}" type="pres">
      <dgm:prSet presAssocID="{B4BE5B49-99E7-49AE-8443-11C795501ACF}" presName="parentShp" presStyleLbl="node1" presStyleIdx="3" presStyleCnt="4">
        <dgm:presLayoutVars>
          <dgm:bulletEnabled val="1"/>
        </dgm:presLayoutVars>
      </dgm:prSet>
      <dgm:spPr/>
      <dgm:t>
        <a:bodyPr/>
        <a:lstStyle/>
        <a:p>
          <a:endParaRPr lang="es-MX"/>
        </a:p>
      </dgm:t>
    </dgm:pt>
    <dgm:pt modelId="{BD14EC4B-13B0-4A2B-AAA9-A578763156A1}" type="pres">
      <dgm:prSet presAssocID="{B4BE5B49-99E7-49AE-8443-11C795501ACF}" presName="childShp" presStyleLbl="bgAccFollowNode1" presStyleIdx="3" presStyleCnt="4" custLinFactNeighborX="405" custLinFactNeighborY="-6554">
        <dgm:presLayoutVars>
          <dgm:bulletEnabled val="1"/>
        </dgm:presLayoutVars>
      </dgm:prSet>
      <dgm:spPr/>
      <dgm:t>
        <a:bodyPr/>
        <a:lstStyle/>
        <a:p>
          <a:endParaRPr lang="es-MX"/>
        </a:p>
      </dgm:t>
    </dgm:pt>
  </dgm:ptLst>
  <dgm:cxnLst>
    <dgm:cxn modelId="{6B5D2130-9A95-4B06-908C-32B2DE0179C4}" srcId="{BCA78843-7C39-44A8-AE8B-D155DDEC0409}" destId="{8E166A95-92CB-47AF-9086-5FB75AFEDE7A}" srcOrd="2" destOrd="0" parTransId="{24A3E2E0-7708-4296-AFD6-EB828296DD84}" sibTransId="{A2FE3E9F-C198-42B6-A404-5CF9FD8A47CE}"/>
    <dgm:cxn modelId="{BE2404D1-4B33-4078-8B34-EFAC32D85EEB}" srcId="{F7238A17-BECE-428E-8210-BD49B5D78C02}" destId="{E1B4D676-F0CF-407C-8857-357995AE9FB9}" srcOrd="1" destOrd="0" parTransId="{C4C19B1C-1580-4CC8-9549-A2E44CB39787}" sibTransId="{E1B3F0DF-8B0C-4039-83C0-B67555D0A295}"/>
    <dgm:cxn modelId="{55D81968-D173-8146-B9D0-807DF088EE8E}" type="presOf" srcId="{4F96E952-160F-4EED-B570-9C95128FEB00}" destId="{4D9E40A0-FC5E-4ED1-A30C-E4C4CC0AE2A4}" srcOrd="0" destOrd="0" presId="urn:microsoft.com/office/officeart/2005/8/layout/vList6"/>
    <dgm:cxn modelId="{87D2D6B5-9599-3847-BB1A-B16AB996E998}" type="presOf" srcId="{E1B4D676-F0CF-407C-8857-357995AE9FB9}" destId="{A6074C03-3775-4CA3-B5EC-ED56EE9F727D}" srcOrd="0" destOrd="1" presId="urn:microsoft.com/office/officeart/2005/8/layout/vList6"/>
    <dgm:cxn modelId="{2FDF2DA2-FECE-4742-A2CE-F0B4C22E79EF}" type="presOf" srcId="{D8D0E44E-469D-4D52-8498-EDF07C3A86C0}" destId="{4D9E40A0-FC5E-4ED1-A30C-E4C4CC0AE2A4}" srcOrd="0" destOrd="1" presId="urn:microsoft.com/office/officeart/2005/8/layout/vList6"/>
    <dgm:cxn modelId="{90268DC5-84D2-B342-A4BE-4E3ED85FFE78}" type="presOf" srcId="{BCA78843-7C39-44A8-AE8B-D155DDEC0409}" destId="{9B621381-6881-4AED-A381-3D05DC56532A}" srcOrd="0" destOrd="0" presId="urn:microsoft.com/office/officeart/2005/8/layout/vList6"/>
    <dgm:cxn modelId="{166F831E-F870-384B-9642-B5393110D8E8}" type="presOf" srcId="{3B3527EE-6E40-45EC-8D6C-9E513B3CA081}" destId="{1A518750-8CA2-4D0B-A8DB-05C33BE9EA39}" srcOrd="0" destOrd="0" presId="urn:microsoft.com/office/officeart/2005/8/layout/vList6"/>
    <dgm:cxn modelId="{D858779C-CC36-45DA-9216-E523456A8ECD}" srcId="{33383705-269B-4084-AC0E-9DC70FCD07C1}" destId="{F7238A17-BECE-428E-8210-BD49B5D78C02}" srcOrd="0" destOrd="0" parTransId="{A5D45558-3443-449D-8955-B37F93EDEA84}" sibTransId="{38074514-8DA9-44FC-A9DC-ED80483BA9A1}"/>
    <dgm:cxn modelId="{94CB43F1-4ED9-4D64-9CE2-33429EE19791}" srcId="{B4BE5B49-99E7-49AE-8443-11C795501ACF}" destId="{40F049B2-ADE3-4977-924D-A7D3020C2417}" srcOrd="0" destOrd="0" parTransId="{E5045E9E-F3B8-4B3C-A82F-4AF967DDAF9A}" sibTransId="{84271A10-285C-4892-9A64-57ABAF381C94}"/>
    <dgm:cxn modelId="{E22A0124-6AF7-4F26-988F-B1A06702D465}" srcId="{BCA78843-7C39-44A8-AE8B-D155DDEC0409}" destId="{D8D0E44E-469D-4D52-8498-EDF07C3A86C0}" srcOrd="1" destOrd="0" parTransId="{EA135B2C-4436-466A-966A-916CCFD46A38}" sibTransId="{7FA764A8-FEEC-4A87-9A63-13EAFDC7BE2D}"/>
    <dgm:cxn modelId="{6CBBB03A-3F69-B04C-810A-92706028FB4A}" type="presOf" srcId="{8E166A95-92CB-47AF-9086-5FB75AFEDE7A}" destId="{4D9E40A0-FC5E-4ED1-A30C-E4C4CC0AE2A4}" srcOrd="0" destOrd="2" presId="urn:microsoft.com/office/officeart/2005/8/layout/vList6"/>
    <dgm:cxn modelId="{2BD304E0-FE77-9749-8AF0-BBAF576F62F1}" type="presOf" srcId="{F7238A17-BECE-428E-8210-BD49B5D78C02}" destId="{DDDFDAAE-8E73-4639-9943-C3A91B632292}" srcOrd="0" destOrd="0" presId="urn:microsoft.com/office/officeart/2005/8/layout/vList6"/>
    <dgm:cxn modelId="{0F3C376C-F338-134F-AFC9-7F635F8F3233}" type="presOf" srcId="{C73B1E32-A973-4A86-84D2-A533D18AB9EF}" destId="{1A518750-8CA2-4D0B-A8DB-05C33BE9EA39}" srcOrd="0" destOrd="1" presId="urn:microsoft.com/office/officeart/2005/8/layout/vList6"/>
    <dgm:cxn modelId="{88BFA454-36F3-40CF-99AF-8D4034B7BBEC}" srcId="{BCA78843-7C39-44A8-AE8B-D155DDEC0409}" destId="{4F96E952-160F-4EED-B570-9C95128FEB00}" srcOrd="0" destOrd="0" parTransId="{2AEF5E3B-F34F-4736-9A80-B458356EA180}" sibTransId="{73C36C13-A0AC-4761-94A3-A0C684F65E74}"/>
    <dgm:cxn modelId="{ECFC4522-0644-874B-B2EA-D905B4466115}" type="presOf" srcId="{54809739-7F8F-4297-951C-18EBEF835243}" destId="{A6074C03-3775-4CA3-B5EC-ED56EE9F727D}" srcOrd="0" destOrd="0" presId="urn:microsoft.com/office/officeart/2005/8/layout/vList6"/>
    <dgm:cxn modelId="{19FCA26C-D6FF-4662-A565-4AC4866F9A91}" srcId="{33383705-269B-4084-AC0E-9DC70FCD07C1}" destId="{BCA78843-7C39-44A8-AE8B-D155DDEC0409}" srcOrd="2" destOrd="0" parTransId="{CC6D0B4B-179C-4690-985B-1CDA63EEDE79}" sibTransId="{49E29793-534A-4633-98C3-3F00814B8A02}"/>
    <dgm:cxn modelId="{8E0745BD-B12C-4916-B89A-8E9776DB3FA3}" srcId="{33383705-269B-4084-AC0E-9DC70FCD07C1}" destId="{B4BE5B49-99E7-49AE-8443-11C795501ACF}" srcOrd="3" destOrd="0" parTransId="{D9653D80-4131-41D8-8BB7-A7EF433487DD}" sibTransId="{FEBDA376-EC73-456F-A075-31EEE678A2A0}"/>
    <dgm:cxn modelId="{9DFAFCED-96A1-2946-B05B-2748CD2A8055}" type="presOf" srcId="{3ADEAB7F-A635-43ED-8E81-0F9F282D40FC}" destId="{43EA2B75-56F1-44EC-A407-2247D3FEE54E}" srcOrd="0" destOrd="0" presId="urn:microsoft.com/office/officeart/2005/8/layout/vList6"/>
    <dgm:cxn modelId="{261350B3-8DAF-F24F-9EB3-4A96B413AC19}" type="presOf" srcId="{40F049B2-ADE3-4977-924D-A7D3020C2417}" destId="{BD14EC4B-13B0-4A2B-AAA9-A578763156A1}" srcOrd="0" destOrd="0" presId="urn:microsoft.com/office/officeart/2005/8/layout/vList6"/>
    <dgm:cxn modelId="{D673BB40-4A7E-A249-96A6-1516AC0B77C4}" type="presOf" srcId="{B4BE5B49-99E7-49AE-8443-11C795501ACF}" destId="{747FF527-7DBD-4AF4-95F5-8E379E6307AB}" srcOrd="0" destOrd="0" presId="urn:microsoft.com/office/officeart/2005/8/layout/vList6"/>
    <dgm:cxn modelId="{1C8ABA25-412B-45AB-8349-FBA64B21EEA5}" srcId="{3ADEAB7F-A635-43ED-8E81-0F9F282D40FC}" destId="{C73B1E32-A973-4A86-84D2-A533D18AB9EF}" srcOrd="1" destOrd="0" parTransId="{721F6425-9D37-4E9C-B2D2-DDD16C0D7F5A}" sibTransId="{52CD1819-2843-4AF0-98EF-46BE3AAED884}"/>
    <dgm:cxn modelId="{FAC29D1B-CE0C-4D2F-BD94-FEADD6574341}" srcId="{33383705-269B-4084-AC0E-9DC70FCD07C1}" destId="{3ADEAB7F-A635-43ED-8E81-0F9F282D40FC}" srcOrd="1" destOrd="0" parTransId="{8D089F6F-114B-497D-8FF4-E61BA9816EE4}" sibTransId="{60540826-6350-43CA-A36E-0593682DD7C7}"/>
    <dgm:cxn modelId="{2B670FF1-59BA-4D47-8CE2-254B73955386}" type="presOf" srcId="{33383705-269B-4084-AC0E-9DC70FCD07C1}" destId="{519CD651-B251-4D91-A90B-AE0C2D2793D6}" srcOrd="0" destOrd="0" presId="urn:microsoft.com/office/officeart/2005/8/layout/vList6"/>
    <dgm:cxn modelId="{3E4A2272-C26B-4350-AA01-86298BB70B71}" srcId="{F7238A17-BECE-428E-8210-BD49B5D78C02}" destId="{54809739-7F8F-4297-951C-18EBEF835243}" srcOrd="0" destOrd="0" parTransId="{AEDBBE8C-E776-451D-893C-BFA88C67839D}" sibTransId="{262CFDD9-54FE-4EF4-BC15-7583A12446BB}"/>
    <dgm:cxn modelId="{D624165E-BF5C-417B-A202-4867DA097346}" srcId="{3ADEAB7F-A635-43ED-8E81-0F9F282D40FC}" destId="{3B3527EE-6E40-45EC-8D6C-9E513B3CA081}" srcOrd="0" destOrd="0" parTransId="{BA816BF6-7D0A-46BB-844A-25DB45654CA2}" sibTransId="{6ED34EF9-F5CA-4465-956E-DA5912AB3390}"/>
    <dgm:cxn modelId="{6BA91661-F9A3-C342-9330-21A771080ECF}" type="presParOf" srcId="{519CD651-B251-4D91-A90B-AE0C2D2793D6}" destId="{DBBE3C68-8ADA-4BE4-AA1C-376874442CC4}" srcOrd="0" destOrd="0" presId="urn:microsoft.com/office/officeart/2005/8/layout/vList6"/>
    <dgm:cxn modelId="{744309E0-61B5-7E42-8F6D-C13AD805B31B}" type="presParOf" srcId="{DBBE3C68-8ADA-4BE4-AA1C-376874442CC4}" destId="{DDDFDAAE-8E73-4639-9943-C3A91B632292}" srcOrd="0" destOrd="0" presId="urn:microsoft.com/office/officeart/2005/8/layout/vList6"/>
    <dgm:cxn modelId="{7056EF9F-E081-7E4E-B63B-141E665384F2}" type="presParOf" srcId="{DBBE3C68-8ADA-4BE4-AA1C-376874442CC4}" destId="{A6074C03-3775-4CA3-B5EC-ED56EE9F727D}" srcOrd="1" destOrd="0" presId="urn:microsoft.com/office/officeart/2005/8/layout/vList6"/>
    <dgm:cxn modelId="{7C15CB41-B72E-6840-B74F-F3A296D3584D}" type="presParOf" srcId="{519CD651-B251-4D91-A90B-AE0C2D2793D6}" destId="{F7E80F37-698B-4D55-AC32-5B37BC7DC8CB}" srcOrd="1" destOrd="0" presId="urn:microsoft.com/office/officeart/2005/8/layout/vList6"/>
    <dgm:cxn modelId="{F4528A48-B58B-4945-917B-AA8C39EA8832}" type="presParOf" srcId="{519CD651-B251-4D91-A90B-AE0C2D2793D6}" destId="{E7B19112-2C33-4958-91CC-8DAD61A38CF9}" srcOrd="2" destOrd="0" presId="urn:microsoft.com/office/officeart/2005/8/layout/vList6"/>
    <dgm:cxn modelId="{7F3F3C2C-AAE4-9246-A529-6D607FE518F9}" type="presParOf" srcId="{E7B19112-2C33-4958-91CC-8DAD61A38CF9}" destId="{43EA2B75-56F1-44EC-A407-2247D3FEE54E}" srcOrd="0" destOrd="0" presId="urn:microsoft.com/office/officeart/2005/8/layout/vList6"/>
    <dgm:cxn modelId="{D0D2AD36-CA86-924F-98A5-E18208898127}" type="presParOf" srcId="{E7B19112-2C33-4958-91CC-8DAD61A38CF9}" destId="{1A518750-8CA2-4D0B-A8DB-05C33BE9EA39}" srcOrd="1" destOrd="0" presId="urn:microsoft.com/office/officeart/2005/8/layout/vList6"/>
    <dgm:cxn modelId="{F1C2C49A-3608-AA47-91A3-5A28AF30B976}" type="presParOf" srcId="{519CD651-B251-4D91-A90B-AE0C2D2793D6}" destId="{5E61B33A-8A92-4042-AD01-CCD59AAF4DB0}" srcOrd="3" destOrd="0" presId="urn:microsoft.com/office/officeart/2005/8/layout/vList6"/>
    <dgm:cxn modelId="{A9FE24F4-6818-0345-B433-C502E6654F6E}" type="presParOf" srcId="{519CD651-B251-4D91-A90B-AE0C2D2793D6}" destId="{CECE7340-4B40-4F1B-8FD2-3D0CBDBEE18F}" srcOrd="4" destOrd="0" presId="urn:microsoft.com/office/officeart/2005/8/layout/vList6"/>
    <dgm:cxn modelId="{784995D6-4B51-4C4E-8590-0DAD4BA00D5B}" type="presParOf" srcId="{CECE7340-4B40-4F1B-8FD2-3D0CBDBEE18F}" destId="{9B621381-6881-4AED-A381-3D05DC56532A}" srcOrd="0" destOrd="0" presId="urn:microsoft.com/office/officeart/2005/8/layout/vList6"/>
    <dgm:cxn modelId="{2D322A0B-E572-4647-9E1A-EE69E2A220F0}" type="presParOf" srcId="{CECE7340-4B40-4F1B-8FD2-3D0CBDBEE18F}" destId="{4D9E40A0-FC5E-4ED1-A30C-E4C4CC0AE2A4}" srcOrd="1" destOrd="0" presId="urn:microsoft.com/office/officeart/2005/8/layout/vList6"/>
    <dgm:cxn modelId="{7F58B47D-59B7-9240-8E27-75A9B84BB9D0}" type="presParOf" srcId="{519CD651-B251-4D91-A90B-AE0C2D2793D6}" destId="{CF5375C2-2CCD-4F45-B3F5-22F51D13924F}" srcOrd="5" destOrd="0" presId="urn:microsoft.com/office/officeart/2005/8/layout/vList6"/>
    <dgm:cxn modelId="{11782DF8-0762-E14C-AA0F-772A80614CBD}" type="presParOf" srcId="{519CD651-B251-4D91-A90B-AE0C2D2793D6}" destId="{840B2D63-5AEB-448D-9155-762DEAF2ADD2}" srcOrd="6" destOrd="0" presId="urn:microsoft.com/office/officeart/2005/8/layout/vList6"/>
    <dgm:cxn modelId="{3EB0BD9C-334B-6E4B-91B1-34389BC06684}" type="presParOf" srcId="{840B2D63-5AEB-448D-9155-762DEAF2ADD2}" destId="{747FF527-7DBD-4AF4-95F5-8E379E6307AB}" srcOrd="0" destOrd="0" presId="urn:microsoft.com/office/officeart/2005/8/layout/vList6"/>
    <dgm:cxn modelId="{88A75199-5647-3F4B-9B6C-D69E98533FB9}" type="presParOf" srcId="{840B2D63-5AEB-448D-9155-762DEAF2ADD2}" destId="{BD14EC4B-13B0-4A2B-AAA9-A578763156A1}"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83705-269B-4084-AC0E-9DC70FCD07C1}" type="doc">
      <dgm:prSet loTypeId="urn:microsoft.com/office/officeart/2005/8/layout/vList6" loCatId="list" qsTypeId="urn:microsoft.com/office/officeart/2005/8/quickstyle/simple2" qsCatId="simple" csTypeId="urn:microsoft.com/office/officeart/2005/8/colors/colorful1#1" csCatId="colorful" phldr="1"/>
      <dgm:spPr/>
      <dgm:t>
        <a:bodyPr/>
        <a:lstStyle/>
        <a:p>
          <a:endParaRPr lang="es-MX"/>
        </a:p>
      </dgm:t>
    </dgm:pt>
    <dgm:pt modelId="{F7238A17-BECE-428E-8210-BD49B5D78C02}">
      <dgm:prSet phldrT="[Texto]" custT="1"/>
      <dgm:spPr/>
      <dgm:t>
        <a:bodyPr/>
        <a:lstStyle/>
        <a:p>
          <a:r>
            <a:rPr lang="es-MX" b="1" dirty="0" smtClean="0"/>
            <a:t>De Indicadores</a:t>
          </a:r>
          <a:endParaRPr lang="es-MX" b="1" dirty="0"/>
        </a:p>
      </dgm:t>
    </dgm:pt>
    <dgm:pt modelId="{A5D45558-3443-449D-8955-B37F93EDEA84}" type="parTrans" cxnId="{D858779C-CC36-45DA-9216-E523456A8ECD}">
      <dgm:prSet/>
      <dgm:spPr/>
      <dgm:t>
        <a:bodyPr/>
        <a:lstStyle/>
        <a:p>
          <a:endParaRPr lang="es-MX" sz="1400"/>
        </a:p>
      </dgm:t>
    </dgm:pt>
    <dgm:pt modelId="{38074514-8DA9-44FC-A9DC-ED80483BA9A1}" type="sibTrans" cxnId="{D858779C-CC36-45DA-9216-E523456A8ECD}">
      <dgm:prSet/>
      <dgm:spPr/>
      <dgm:t>
        <a:bodyPr/>
        <a:lstStyle/>
        <a:p>
          <a:endParaRPr lang="es-MX" sz="1400"/>
        </a:p>
      </dgm:t>
    </dgm:pt>
    <dgm:pt modelId="{3ADEAB7F-A635-43ED-8E81-0F9F282D40FC}">
      <dgm:prSet phldrT="[Texto]" custT="1"/>
      <dgm:spPr/>
      <dgm:t>
        <a:bodyPr/>
        <a:lstStyle/>
        <a:p>
          <a:r>
            <a:rPr lang="es-MX" b="1" dirty="0" smtClean="0"/>
            <a:t>De Procesos</a:t>
          </a:r>
          <a:endParaRPr lang="es-MX" b="1" dirty="0"/>
        </a:p>
      </dgm:t>
    </dgm:pt>
    <dgm:pt modelId="{8D089F6F-114B-497D-8FF4-E61BA9816EE4}" type="parTrans" cxnId="{FAC29D1B-CE0C-4D2F-BD94-FEADD6574341}">
      <dgm:prSet/>
      <dgm:spPr/>
      <dgm:t>
        <a:bodyPr/>
        <a:lstStyle/>
        <a:p>
          <a:endParaRPr lang="es-MX" sz="1400"/>
        </a:p>
      </dgm:t>
    </dgm:pt>
    <dgm:pt modelId="{60540826-6350-43CA-A36E-0593682DD7C7}" type="sibTrans" cxnId="{FAC29D1B-CE0C-4D2F-BD94-FEADD6574341}">
      <dgm:prSet/>
      <dgm:spPr/>
      <dgm:t>
        <a:bodyPr/>
        <a:lstStyle/>
        <a:p>
          <a:endParaRPr lang="es-MX" sz="1400"/>
        </a:p>
      </dgm:t>
    </dgm:pt>
    <dgm:pt modelId="{BCA78843-7C39-44A8-AE8B-D155DDEC0409}">
      <dgm:prSet phldrT="[Texto]" custT="1"/>
      <dgm:spPr/>
      <dgm:t>
        <a:bodyPr/>
        <a:lstStyle/>
        <a:p>
          <a:r>
            <a:rPr lang="es-MX" b="1" dirty="0" smtClean="0"/>
            <a:t>Estratégica</a:t>
          </a:r>
          <a:endParaRPr lang="es-MX" b="1" dirty="0"/>
        </a:p>
      </dgm:t>
    </dgm:pt>
    <dgm:pt modelId="{CC6D0B4B-179C-4690-985B-1CDA63EEDE79}" type="parTrans" cxnId="{19FCA26C-D6FF-4662-A565-4AC4866F9A91}">
      <dgm:prSet/>
      <dgm:spPr/>
      <dgm:t>
        <a:bodyPr/>
        <a:lstStyle/>
        <a:p>
          <a:endParaRPr lang="es-MX" sz="1400"/>
        </a:p>
      </dgm:t>
    </dgm:pt>
    <dgm:pt modelId="{49E29793-534A-4633-98C3-3F00814B8A02}" type="sibTrans" cxnId="{19FCA26C-D6FF-4662-A565-4AC4866F9A91}">
      <dgm:prSet/>
      <dgm:spPr/>
      <dgm:t>
        <a:bodyPr/>
        <a:lstStyle/>
        <a:p>
          <a:endParaRPr lang="es-MX" sz="1400"/>
        </a:p>
      </dgm:t>
    </dgm:pt>
    <dgm:pt modelId="{E1B4D676-F0CF-407C-8857-357995AE9FB9}">
      <dgm:prSet custT="1"/>
      <dgm:spPr/>
      <dgm:t>
        <a:bodyPr/>
        <a:lstStyle/>
        <a:p>
          <a:pPr algn="just"/>
          <a:r>
            <a:rPr lang="es-MX" sz="1800" b="1" dirty="0" smtClean="0"/>
            <a:t>Revisa mediante trabajo de campo la pertinencia y alcance de los indicadores de un programa para el logro de sus resultados</a:t>
          </a:r>
          <a:r>
            <a:rPr lang="es-MX" sz="1400" b="1" dirty="0" smtClean="0"/>
            <a:t>.</a:t>
          </a:r>
          <a:endParaRPr lang="es-MX" sz="1400" b="1" dirty="0"/>
        </a:p>
      </dgm:t>
    </dgm:pt>
    <dgm:pt modelId="{C4C19B1C-1580-4CC8-9549-A2E44CB39787}" type="parTrans" cxnId="{BE2404D1-4B33-4078-8B34-EFAC32D85EEB}">
      <dgm:prSet/>
      <dgm:spPr/>
      <dgm:t>
        <a:bodyPr/>
        <a:lstStyle/>
        <a:p>
          <a:endParaRPr lang="es-MX" sz="1400"/>
        </a:p>
      </dgm:t>
    </dgm:pt>
    <dgm:pt modelId="{E1B3F0DF-8B0C-4039-83C0-B67555D0A295}" type="sibTrans" cxnId="{BE2404D1-4B33-4078-8B34-EFAC32D85EEB}">
      <dgm:prSet/>
      <dgm:spPr/>
      <dgm:t>
        <a:bodyPr/>
        <a:lstStyle/>
        <a:p>
          <a:endParaRPr lang="es-MX" sz="1400"/>
        </a:p>
      </dgm:t>
    </dgm:pt>
    <dgm:pt modelId="{C73B1E32-A973-4A86-84D2-A533D18AB9EF}">
      <dgm:prSet custT="1"/>
      <dgm:spPr/>
      <dgm:t>
        <a:bodyPr/>
        <a:lstStyle/>
        <a:p>
          <a:pPr algn="just"/>
          <a:r>
            <a:rPr lang="es-MX" sz="1800" b="1" dirty="0" smtClean="0"/>
            <a:t>Analiza mediante trabajo de campo si el programa lleva a cabo sus procesos operativos de manera eficaz, eficiente y si contribuye al mejoramiento de la gestión.</a:t>
          </a:r>
          <a:endParaRPr lang="es-MX" sz="1800" b="1" dirty="0"/>
        </a:p>
      </dgm:t>
    </dgm:pt>
    <dgm:pt modelId="{721F6425-9D37-4E9C-B2D2-DDD16C0D7F5A}" type="parTrans" cxnId="{1C8ABA25-412B-45AB-8349-FBA64B21EEA5}">
      <dgm:prSet/>
      <dgm:spPr/>
      <dgm:t>
        <a:bodyPr/>
        <a:lstStyle/>
        <a:p>
          <a:endParaRPr lang="es-MX" sz="1400"/>
        </a:p>
      </dgm:t>
    </dgm:pt>
    <dgm:pt modelId="{52CD1819-2843-4AF0-98EF-46BE3AAED884}" type="sibTrans" cxnId="{1C8ABA25-412B-45AB-8349-FBA64B21EEA5}">
      <dgm:prSet/>
      <dgm:spPr/>
      <dgm:t>
        <a:bodyPr/>
        <a:lstStyle/>
        <a:p>
          <a:endParaRPr lang="es-MX" sz="1400"/>
        </a:p>
      </dgm:t>
    </dgm:pt>
    <dgm:pt modelId="{7CDFBEA9-10D6-4C9B-A377-C1D6AC56CF6F}">
      <dgm:prSet custT="1"/>
      <dgm:spPr/>
      <dgm:t>
        <a:bodyPr/>
        <a:lstStyle/>
        <a:p>
          <a:pPr algn="just"/>
          <a:r>
            <a:rPr lang="es-MX" sz="1800" b="1" dirty="0" smtClean="0"/>
            <a:t>Valoración de las políticas y estrategias de desarrollo socia, tomando en cuenta diversos programas y acciones dirigidos a un objetivo común.</a:t>
          </a:r>
          <a:endParaRPr lang="es-MX" sz="1800" b="1" dirty="0"/>
        </a:p>
      </dgm:t>
    </dgm:pt>
    <dgm:pt modelId="{EF4CB2BF-D6A3-4EC1-A8B6-9718F449BB4D}" type="parTrans" cxnId="{9DFBD944-A201-43A6-82EA-CD23DFE5A8B7}">
      <dgm:prSet/>
      <dgm:spPr/>
      <dgm:t>
        <a:bodyPr/>
        <a:lstStyle/>
        <a:p>
          <a:endParaRPr lang="es-MX" sz="1400"/>
        </a:p>
      </dgm:t>
    </dgm:pt>
    <dgm:pt modelId="{85643D20-13BB-4A89-B26C-C5D35A8E41E9}" type="sibTrans" cxnId="{9DFBD944-A201-43A6-82EA-CD23DFE5A8B7}">
      <dgm:prSet/>
      <dgm:spPr/>
      <dgm:t>
        <a:bodyPr/>
        <a:lstStyle/>
        <a:p>
          <a:endParaRPr lang="es-MX" sz="1400"/>
        </a:p>
      </dgm:t>
    </dgm:pt>
    <dgm:pt modelId="{D8D0E44E-469D-4D52-8498-EDF07C3A86C0}">
      <dgm:prSet custT="1"/>
      <dgm:spPr/>
      <dgm:t>
        <a:bodyPr/>
        <a:lstStyle/>
        <a:p>
          <a:pPr algn="just"/>
          <a:endParaRPr lang="es-MX" sz="1400" dirty="0"/>
        </a:p>
      </dgm:t>
    </dgm:pt>
    <dgm:pt modelId="{EA135B2C-4436-466A-966A-916CCFD46A38}" type="parTrans" cxnId="{E22A0124-6AF7-4F26-988F-B1A06702D465}">
      <dgm:prSet/>
      <dgm:spPr/>
      <dgm:t>
        <a:bodyPr/>
        <a:lstStyle/>
        <a:p>
          <a:endParaRPr lang="es-MX" sz="1400"/>
        </a:p>
      </dgm:t>
    </dgm:pt>
    <dgm:pt modelId="{7FA764A8-FEEC-4A87-9A63-13EAFDC7BE2D}" type="sibTrans" cxnId="{E22A0124-6AF7-4F26-988F-B1A06702D465}">
      <dgm:prSet/>
      <dgm:spPr/>
      <dgm:t>
        <a:bodyPr/>
        <a:lstStyle/>
        <a:p>
          <a:endParaRPr lang="es-MX" sz="1400"/>
        </a:p>
      </dgm:t>
    </dgm:pt>
    <dgm:pt modelId="{2EA16BE5-DAC2-4665-8B77-5B1E2842EA03}">
      <dgm:prSet custT="1"/>
      <dgm:spPr/>
      <dgm:t>
        <a:bodyPr/>
        <a:lstStyle/>
        <a:p>
          <a:pPr algn="just"/>
          <a:endParaRPr lang="es-MX" sz="1000"/>
        </a:p>
      </dgm:t>
    </dgm:pt>
    <dgm:pt modelId="{5F2843CB-09AB-4BE8-BCC6-26AF27022C00}" type="parTrans" cxnId="{BB0084BA-FB4C-4FBB-8667-C9A8E7476CB3}">
      <dgm:prSet/>
      <dgm:spPr/>
      <dgm:t>
        <a:bodyPr/>
        <a:lstStyle/>
        <a:p>
          <a:endParaRPr lang="es-MX"/>
        </a:p>
      </dgm:t>
    </dgm:pt>
    <dgm:pt modelId="{3095602E-3FFE-4C02-BB46-C557137790E2}" type="sibTrans" cxnId="{BB0084BA-FB4C-4FBB-8667-C9A8E7476CB3}">
      <dgm:prSet/>
      <dgm:spPr/>
      <dgm:t>
        <a:bodyPr/>
        <a:lstStyle/>
        <a:p>
          <a:endParaRPr lang="es-MX"/>
        </a:p>
      </dgm:t>
    </dgm:pt>
    <dgm:pt modelId="{346A9A00-272C-4F6D-8CCF-1334C7D6B33D}">
      <dgm:prSet custT="1"/>
      <dgm:spPr/>
      <dgm:t>
        <a:bodyPr/>
        <a:lstStyle/>
        <a:p>
          <a:pPr algn="just"/>
          <a:endParaRPr lang="es-MX" sz="1050" dirty="0"/>
        </a:p>
      </dgm:t>
    </dgm:pt>
    <dgm:pt modelId="{6ECD1E03-1BB2-4E5F-B30C-0C351E5184F8}" type="parTrans" cxnId="{84894D5B-F511-4303-94AA-9737396D34B6}">
      <dgm:prSet/>
      <dgm:spPr/>
      <dgm:t>
        <a:bodyPr/>
        <a:lstStyle/>
        <a:p>
          <a:endParaRPr lang="es-MX"/>
        </a:p>
      </dgm:t>
    </dgm:pt>
    <dgm:pt modelId="{EC956580-FE9F-4A9B-80BD-83AC3ED41413}" type="sibTrans" cxnId="{84894D5B-F511-4303-94AA-9737396D34B6}">
      <dgm:prSet/>
      <dgm:spPr/>
      <dgm:t>
        <a:bodyPr/>
        <a:lstStyle/>
        <a:p>
          <a:endParaRPr lang="es-MX"/>
        </a:p>
      </dgm:t>
    </dgm:pt>
    <dgm:pt modelId="{3B5B32ED-EA80-4B4A-A2AC-B3CAD0F7ECB6}">
      <dgm:prSet custT="1"/>
      <dgm:spPr/>
      <dgm:t>
        <a:bodyPr/>
        <a:lstStyle/>
        <a:p>
          <a:pPr algn="just"/>
          <a:endParaRPr lang="es-MX" sz="900"/>
        </a:p>
      </dgm:t>
    </dgm:pt>
    <dgm:pt modelId="{FE9785F6-319C-4468-B3FB-951D0424FB15}" type="parTrans" cxnId="{3102FA03-610B-4390-A0C6-1D5A44455CE8}">
      <dgm:prSet/>
      <dgm:spPr/>
      <dgm:t>
        <a:bodyPr/>
        <a:lstStyle/>
        <a:p>
          <a:endParaRPr lang="es-MX"/>
        </a:p>
      </dgm:t>
    </dgm:pt>
    <dgm:pt modelId="{7FCE258F-307D-412F-8B8D-67235620095A}" type="sibTrans" cxnId="{3102FA03-610B-4390-A0C6-1D5A44455CE8}">
      <dgm:prSet/>
      <dgm:spPr/>
      <dgm:t>
        <a:bodyPr/>
        <a:lstStyle/>
        <a:p>
          <a:endParaRPr lang="es-MX"/>
        </a:p>
      </dgm:t>
    </dgm:pt>
    <dgm:pt modelId="{519CD651-B251-4D91-A90B-AE0C2D2793D6}" type="pres">
      <dgm:prSet presAssocID="{33383705-269B-4084-AC0E-9DC70FCD07C1}" presName="Name0" presStyleCnt="0">
        <dgm:presLayoutVars>
          <dgm:dir/>
          <dgm:animLvl val="lvl"/>
          <dgm:resizeHandles/>
        </dgm:presLayoutVars>
      </dgm:prSet>
      <dgm:spPr/>
      <dgm:t>
        <a:bodyPr/>
        <a:lstStyle/>
        <a:p>
          <a:endParaRPr lang="en-US"/>
        </a:p>
      </dgm:t>
    </dgm:pt>
    <dgm:pt modelId="{DBBE3C68-8ADA-4BE4-AA1C-376874442CC4}" type="pres">
      <dgm:prSet presAssocID="{F7238A17-BECE-428E-8210-BD49B5D78C02}" presName="linNode" presStyleCnt="0"/>
      <dgm:spPr/>
      <dgm:t>
        <a:bodyPr/>
        <a:lstStyle/>
        <a:p>
          <a:endParaRPr lang="es-MX"/>
        </a:p>
      </dgm:t>
    </dgm:pt>
    <dgm:pt modelId="{DDDFDAAE-8E73-4639-9943-C3A91B632292}" type="pres">
      <dgm:prSet presAssocID="{F7238A17-BECE-428E-8210-BD49B5D78C02}" presName="parentShp" presStyleLbl="node1" presStyleIdx="0" presStyleCnt="3" custLinFactNeighborX="-1479" custLinFactNeighborY="-26470">
        <dgm:presLayoutVars>
          <dgm:bulletEnabled val="1"/>
        </dgm:presLayoutVars>
      </dgm:prSet>
      <dgm:spPr/>
      <dgm:t>
        <a:bodyPr/>
        <a:lstStyle/>
        <a:p>
          <a:endParaRPr lang="es-MX"/>
        </a:p>
      </dgm:t>
    </dgm:pt>
    <dgm:pt modelId="{A6074C03-3775-4CA3-B5EC-ED56EE9F727D}" type="pres">
      <dgm:prSet presAssocID="{F7238A17-BECE-428E-8210-BD49B5D78C02}" presName="childShp" presStyleLbl="bgAccFollowNode1" presStyleIdx="0" presStyleCnt="3">
        <dgm:presLayoutVars>
          <dgm:bulletEnabled val="1"/>
        </dgm:presLayoutVars>
      </dgm:prSet>
      <dgm:spPr/>
      <dgm:t>
        <a:bodyPr/>
        <a:lstStyle/>
        <a:p>
          <a:endParaRPr lang="es-MX"/>
        </a:p>
      </dgm:t>
    </dgm:pt>
    <dgm:pt modelId="{F7E80F37-698B-4D55-AC32-5B37BC7DC8CB}" type="pres">
      <dgm:prSet presAssocID="{38074514-8DA9-44FC-A9DC-ED80483BA9A1}" presName="spacing" presStyleCnt="0"/>
      <dgm:spPr/>
      <dgm:t>
        <a:bodyPr/>
        <a:lstStyle/>
        <a:p>
          <a:endParaRPr lang="es-MX"/>
        </a:p>
      </dgm:t>
    </dgm:pt>
    <dgm:pt modelId="{E7B19112-2C33-4958-91CC-8DAD61A38CF9}" type="pres">
      <dgm:prSet presAssocID="{3ADEAB7F-A635-43ED-8E81-0F9F282D40FC}" presName="linNode" presStyleCnt="0"/>
      <dgm:spPr/>
      <dgm:t>
        <a:bodyPr/>
        <a:lstStyle/>
        <a:p>
          <a:endParaRPr lang="es-MX"/>
        </a:p>
      </dgm:t>
    </dgm:pt>
    <dgm:pt modelId="{43EA2B75-56F1-44EC-A407-2247D3FEE54E}" type="pres">
      <dgm:prSet presAssocID="{3ADEAB7F-A635-43ED-8E81-0F9F282D40FC}" presName="parentShp" presStyleLbl="node1" presStyleIdx="1" presStyleCnt="3" custLinFactNeighborY="1861">
        <dgm:presLayoutVars>
          <dgm:bulletEnabled val="1"/>
        </dgm:presLayoutVars>
      </dgm:prSet>
      <dgm:spPr/>
      <dgm:t>
        <a:bodyPr/>
        <a:lstStyle/>
        <a:p>
          <a:endParaRPr lang="es-MX"/>
        </a:p>
      </dgm:t>
    </dgm:pt>
    <dgm:pt modelId="{1A518750-8CA2-4D0B-A8DB-05C33BE9EA39}" type="pres">
      <dgm:prSet presAssocID="{3ADEAB7F-A635-43ED-8E81-0F9F282D40FC}" presName="childShp" presStyleLbl="bgAccFollowNode1" presStyleIdx="1" presStyleCnt="3" custLinFactNeighborX="405" custLinFactNeighborY="-2563">
        <dgm:presLayoutVars>
          <dgm:bulletEnabled val="1"/>
        </dgm:presLayoutVars>
      </dgm:prSet>
      <dgm:spPr/>
      <dgm:t>
        <a:bodyPr/>
        <a:lstStyle/>
        <a:p>
          <a:endParaRPr lang="es-MX"/>
        </a:p>
      </dgm:t>
    </dgm:pt>
    <dgm:pt modelId="{5E61B33A-8A92-4042-AD01-CCD59AAF4DB0}" type="pres">
      <dgm:prSet presAssocID="{60540826-6350-43CA-A36E-0593682DD7C7}" presName="spacing" presStyleCnt="0"/>
      <dgm:spPr/>
      <dgm:t>
        <a:bodyPr/>
        <a:lstStyle/>
        <a:p>
          <a:endParaRPr lang="es-MX"/>
        </a:p>
      </dgm:t>
    </dgm:pt>
    <dgm:pt modelId="{CECE7340-4B40-4F1B-8FD2-3D0CBDBEE18F}" type="pres">
      <dgm:prSet presAssocID="{BCA78843-7C39-44A8-AE8B-D155DDEC0409}" presName="linNode" presStyleCnt="0"/>
      <dgm:spPr/>
      <dgm:t>
        <a:bodyPr/>
        <a:lstStyle/>
        <a:p>
          <a:endParaRPr lang="es-MX"/>
        </a:p>
      </dgm:t>
    </dgm:pt>
    <dgm:pt modelId="{9B621381-6881-4AED-A381-3D05DC56532A}" type="pres">
      <dgm:prSet presAssocID="{BCA78843-7C39-44A8-AE8B-D155DDEC0409}" presName="parentShp" presStyleLbl="node1" presStyleIdx="2" presStyleCnt="3">
        <dgm:presLayoutVars>
          <dgm:bulletEnabled val="1"/>
        </dgm:presLayoutVars>
      </dgm:prSet>
      <dgm:spPr/>
      <dgm:t>
        <a:bodyPr/>
        <a:lstStyle/>
        <a:p>
          <a:endParaRPr lang="es-MX"/>
        </a:p>
      </dgm:t>
    </dgm:pt>
    <dgm:pt modelId="{4D9E40A0-FC5E-4ED1-A30C-E4C4CC0AE2A4}" type="pres">
      <dgm:prSet presAssocID="{BCA78843-7C39-44A8-AE8B-D155DDEC0409}" presName="childShp" presStyleLbl="bgAccFollowNode1" presStyleIdx="2" presStyleCnt="3">
        <dgm:presLayoutVars>
          <dgm:bulletEnabled val="1"/>
        </dgm:presLayoutVars>
      </dgm:prSet>
      <dgm:spPr/>
      <dgm:t>
        <a:bodyPr/>
        <a:lstStyle/>
        <a:p>
          <a:endParaRPr lang="es-MX"/>
        </a:p>
      </dgm:t>
    </dgm:pt>
  </dgm:ptLst>
  <dgm:cxnLst>
    <dgm:cxn modelId="{5E775C75-8B21-2B47-8986-7DB6F11A6321}" type="presOf" srcId="{3B5B32ED-EA80-4B4A-A2AC-B3CAD0F7ECB6}" destId="{4D9E40A0-FC5E-4ED1-A30C-E4C4CC0AE2A4}" srcOrd="0" destOrd="0" presId="urn:microsoft.com/office/officeart/2005/8/layout/vList6"/>
    <dgm:cxn modelId="{D858779C-CC36-45DA-9216-E523456A8ECD}" srcId="{33383705-269B-4084-AC0E-9DC70FCD07C1}" destId="{F7238A17-BECE-428E-8210-BD49B5D78C02}" srcOrd="0" destOrd="0" parTransId="{A5D45558-3443-449D-8955-B37F93EDEA84}" sibTransId="{38074514-8DA9-44FC-A9DC-ED80483BA9A1}"/>
    <dgm:cxn modelId="{F8DCF7BE-D681-BE4F-8280-EA3E1BA75AE4}" type="presOf" srcId="{7CDFBEA9-10D6-4C9B-A377-C1D6AC56CF6F}" destId="{4D9E40A0-FC5E-4ED1-A30C-E4C4CC0AE2A4}" srcOrd="0" destOrd="1" presId="urn:microsoft.com/office/officeart/2005/8/layout/vList6"/>
    <dgm:cxn modelId="{FEA87F23-C2A7-CE49-9221-FF424E3DAA3A}" type="presOf" srcId="{F7238A17-BECE-428E-8210-BD49B5D78C02}" destId="{DDDFDAAE-8E73-4639-9943-C3A91B632292}" srcOrd="0" destOrd="0" presId="urn:microsoft.com/office/officeart/2005/8/layout/vList6"/>
    <dgm:cxn modelId="{A0EAF094-898F-394A-BBDE-0CFBD2FF048B}" type="presOf" srcId="{346A9A00-272C-4F6D-8CCF-1334C7D6B33D}" destId="{A6074C03-3775-4CA3-B5EC-ED56EE9F727D}" srcOrd="0" destOrd="0" presId="urn:microsoft.com/office/officeart/2005/8/layout/vList6"/>
    <dgm:cxn modelId="{3D31DB65-B45F-284C-98C8-A11A4C21CE10}" type="presOf" srcId="{D8D0E44E-469D-4D52-8498-EDF07C3A86C0}" destId="{4D9E40A0-FC5E-4ED1-A30C-E4C4CC0AE2A4}" srcOrd="0" destOrd="2" presId="urn:microsoft.com/office/officeart/2005/8/layout/vList6"/>
    <dgm:cxn modelId="{BB0084BA-FB4C-4FBB-8667-C9A8E7476CB3}" srcId="{3ADEAB7F-A635-43ED-8E81-0F9F282D40FC}" destId="{2EA16BE5-DAC2-4665-8B77-5B1E2842EA03}" srcOrd="0" destOrd="0" parTransId="{5F2843CB-09AB-4BE8-BCC6-26AF27022C00}" sibTransId="{3095602E-3FFE-4C02-BB46-C557137790E2}"/>
    <dgm:cxn modelId="{92C0223A-D9EB-C649-A084-ECE77A30F8AC}" type="presOf" srcId="{3ADEAB7F-A635-43ED-8E81-0F9F282D40FC}" destId="{43EA2B75-56F1-44EC-A407-2247D3FEE54E}" srcOrd="0" destOrd="0" presId="urn:microsoft.com/office/officeart/2005/8/layout/vList6"/>
    <dgm:cxn modelId="{3A5109B3-BA9F-C945-83CA-F753960C75AE}" type="presOf" srcId="{C73B1E32-A973-4A86-84D2-A533D18AB9EF}" destId="{1A518750-8CA2-4D0B-A8DB-05C33BE9EA39}" srcOrd="0" destOrd="1" presId="urn:microsoft.com/office/officeart/2005/8/layout/vList6"/>
    <dgm:cxn modelId="{3102FA03-610B-4390-A0C6-1D5A44455CE8}" srcId="{BCA78843-7C39-44A8-AE8B-D155DDEC0409}" destId="{3B5B32ED-EA80-4B4A-A2AC-B3CAD0F7ECB6}" srcOrd="0" destOrd="0" parTransId="{FE9785F6-319C-4468-B3FB-951D0424FB15}" sibTransId="{7FCE258F-307D-412F-8B8D-67235620095A}"/>
    <dgm:cxn modelId="{9DFBD944-A201-43A6-82EA-CD23DFE5A8B7}" srcId="{BCA78843-7C39-44A8-AE8B-D155DDEC0409}" destId="{7CDFBEA9-10D6-4C9B-A377-C1D6AC56CF6F}" srcOrd="1" destOrd="0" parTransId="{EF4CB2BF-D6A3-4EC1-A8B6-9718F449BB4D}" sibTransId="{85643D20-13BB-4A89-B26C-C5D35A8E41E9}"/>
    <dgm:cxn modelId="{E22A0124-6AF7-4F26-988F-B1A06702D465}" srcId="{BCA78843-7C39-44A8-AE8B-D155DDEC0409}" destId="{D8D0E44E-469D-4D52-8498-EDF07C3A86C0}" srcOrd="2" destOrd="0" parTransId="{EA135B2C-4436-466A-966A-916CCFD46A38}" sibTransId="{7FA764A8-FEEC-4A87-9A63-13EAFDC7BE2D}"/>
    <dgm:cxn modelId="{BE2404D1-4B33-4078-8B34-EFAC32D85EEB}" srcId="{F7238A17-BECE-428E-8210-BD49B5D78C02}" destId="{E1B4D676-F0CF-407C-8857-357995AE9FB9}" srcOrd="1" destOrd="0" parTransId="{C4C19B1C-1580-4CC8-9549-A2E44CB39787}" sibTransId="{E1B3F0DF-8B0C-4039-83C0-B67555D0A295}"/>
    <dgm:cxn modelId="{7EC54B0D-1A3D-5849-9B1D-5D3401AC8480}" type="presOf" srcId="{33383705-269B-4084-AC0E-9DC70FCD07C1}" destId="{519CD651-B251-4D91-A90B-AE0C2D2793D6}" srcOrd="0" destOrd="0" presId="urn:microsoft.com/office/officeart/2005/8/layout/vList6"/>
    <dgm:cxn modelId="{F1F4A139-E2D8-0E44-9AD1-BEA52D55F18A}" type="presOf" srcId="{BCA78843-7C39-44A8-AE8B-D155DDEC0409}" destId="{9B621381-6881-4AED-A381-3D05DC56532A}" srcOrd="0" destOrd="0" presId="urn:microsoft.com/office/officeart/2005/8/layout/vList6"/>
    <dgm:cxn modelId="{84894D5B-F511-4303-94AA-9737396D34B6}" srcId="{F7238A17-BECE-428E-8210-BD49B5D78C02}" destId="{346A9A00-272C-4F6D-8CCF-1334C7D6B33D}" srcOrd="0" destOrd="0" parTransId="{6ECD1E03-1BB2-4E5F-B30C-0C351E5184F8}" sibTransId="{EC956580-FE9F-4A9B-80BD-83AC3ED41413}"/>
    <dgm:cxn modelId="{19FCA26C-D6FF-4662-A565-4AC4866F9A91}" srcId="{33383705-269B-4084-AC0E-9DC70FCD07C1}" destId="{BCA78843-7C39-44A8-AE8B-D155DDEC0409}" srcOrd="2" destOrd="0" parTransId="{CC6D0B4B-179C-4690-985B-1CDA63EEDE79}" sibTransId="{49E29793-534A-4633-98C3-3F00814B8A02}"/>
    <dgm:cxn modelId="{F68DDF78-C5B4-D643-AB13-3549E075475E}" type="presOf" srcId="{E1B4D676-F0CF-407C-8857-357995AE9FB9}" destId="{A6074C03-3775-4CA3-B5EC-ED56EE9F727D}" srcOrd="0" destOrd="1" presId="urn:microsoft.com/office/officeart/2005/8/layout/vList6"/>
    <dgm:cxn modelId="{1C8ABA25-412B-45AB-8349-FBA64B21EEA5}" srcId="{3ADEAB7F-A635-43ED-8E81-0F9F282D40FC}" destId="{C73B1E32-A973-4A86-84D2-A533D18AB9EF}" srcOrd="1" destOrd="0" parTransId="{721F6425-9D37-4E9C-B2D2-DDD16C0D7F5A}" sibTransId="{52CD1819-2843-4AF0-98EF-46BE3AAED884}"/>
    <dgm:cxn modelId="{FAC29D1B-CE0C-4D2F-BD94-FEADD6574341}" srcId="{33383705-269B-4084-AC0E-9DC70FCD07C1}" destId="{3ADEAB7F-A635-43ED-8E81-0F9F282D40FC}" srcOrd="1" destOrd="0" parTransId="{8D089F6F-114B-497D-8FF4-E61BA9816EE4}" sibTransId="{60540826-6350-43CA-A36E-0593682DD7C7}"/>
    <dgm:cxn modelId="{496D2A65-23DC-9245-B97B-DF8DB507AFA4}" type="presOf" srcId="{2EA16BE5-DAC2-4665-8B77-5B1E2842EA03}" destId="{1A518750-8CA2-4D0B-A8DB-05C33BE9EA39}" srcOrd="0" destOrd="0" presId="urn:microsoft.com/office/officeart/2005/8/layout/vList6"/>
    <dgm:cxn modelId="{E6351175-D316-0C4F-A297-44D786B71EE1}" type="presParOf" srcId="{519CD651-B251-4D91-A90B-AE0C2D2793D6}" destId="{DBBE3C68-8ADA-4BE4-AA1C-376874442CC4}" srcOrd="0" destOrd="0" presId="urn:microsoft.com/office/officeart/2005/8/layout/vList6"/>
    <dgm:cxn modelId="{BCE99332-D7DE-6144-9A0F-24B2315544EF}" type="presParOf" srcId="{DBBE3C68-8ADA-4BE4-AA1C-376874442CC4}" destId="{DDDFDAAE-8E73-4639-9943-C3A91B632292}" srcOrd="0" destOrd="0" presId="urn:microsoft.com/office/officeart/2005/8/layout/vList6"/>
    <dgm:cxn modelId="{03C28251-654C-6D43-91AC-6B56E4E65DD4}" type="presParOf" srcId="{DBBE3C68-8ADA-4BE4-AA1C-376874442CC4}" destId="{A6074C03-3775-4CA3-B5EC-ED56EE9F727D}" srcOrd="1" destOrd="0" presId="urn:microsoft.com/office/officeart/2005/8/layout/vList6"/>
    <dgm:cxn modelId="{29471974-B602-6042-B3A8-27A84BA2470D}" type="presParOf" srcId="{519CD651-B251-4D91-A90B-AE0C2D2793D6}" destId="{F7E80F37-698B-4D55-AC32-5B37BC7DC8CB}" srcOrd="1" destOrd="0" presId="urn:microsoft.com/office/officeart/2005/8/layout/vList6"/>
    <dgm:cxn modelId="{657FB688-403C-E540-AD1D-E6BA4A769DA1}" type="presParOf" srcId="{519CD651-B251-4D91-A90B-AE0C2D2793D6}" destId="{E7B19112-2C33-4958-91CC-8DAD61A38CF9}" srcOrd="2" destOrd="0" presId="urn:microsoft.com/office/officeart/2005/8/layout/vList6"/>
    <dgm:cxn modelId="{E93B8962-AF0F-E64F-A741-F471A444519D}" type="presParOf" srcId="{E7B19112-2C33-4958-91CC-8DAD61A38CF9}" destId="{43EA2B75-56F1-44EC-A407-2247D3FEE54E}" srcOrd="0" destOrd="0" presId="urn:microsoft.com/office/officeart/2005/8/layout/vList6"/>
    <dgm:cxn modelId="{7F2F843C-F467-FC4F-9B13-D8B019F9B72E}" type="presParOf" srcId="{E7B19112-2C33-4958-91CC-8DAD61A38CF9}" destId="{1A518750-8CA2-4D0B-A8DB-05C33BE9EA39}" srcOrd="1" destOrd="0" presId="urn:microsoft.com/office/officeart/2005/8/layout/vList6"/>
    <dgm:cxn modelId="{49594803-B712-B846-B594-B1C5780403B5}" type="presParOf" srcId="{519CD651-B251-4D91-A90B-AE0C2D2793D6}" destId="{5E61B33A-8A92-4042-AD01-CCD59AAF4DB0}" srcOrd="3" destOrd="0" presId="urn:microsoft.com/office/officeart/2005/8/layout/vList6"/>
    <dgm:cxn modelId="{C7CC60F3-373C-3441-8DB3-A201A9A566FB}" type="presParOf" srcId="{519CD651-B251-4D91-A90B-AE0C2D2793D6}" destId="{CECE7340-4B40-4F1B-8FD2-3D0CBDBEE18F}" srcOrd="4" destOrd="0" presId="urn:microsoft.com/office/officeart/2005/8/layout/vList6"/>
    <dgm:cxn modelId="{D576C13B-0093-8549-8AB1-2A11DCAC2C74}" type="presParOf" srcId="{CECE7340-4B40-4F1B-8FD2-3D0CBDBEE18F}" destId="{9B621381-6881-4AED-A381-3D05DC56532A}" srcOrd="0" destOrd="0" presId="urn:microsoft.com/office/officeart/2005/8/layout/vList6"/>
    <dgm:cxn modelId="{31BBE2FA-B01E-7C4C-B8CD-B843D7C3561C}" type="presParOf" srcId="{CECE7340-4B40-4F1B-8FD2-3D0CBDBEE18F}" destId="{4D9E40A0-FC5E-4ED1-A30C-E4C4CC0AE2A4}"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E3274-6C10-40A7-9949-6C3E33B32D88}">
      <dsp:nvSpPr>
        <dsp:cNvPr id="0" name=""/>
        <dsp:cNvSpPr/>
      </dsp:nvSpPr>
      <dsp:spPr>
        <a:xfrm>
          <a:off x="1157353" y="27255"/>
          <a:ext cx="4742392" cy="4742392"/>
        </a:xfrm>
        <a:prstGeom prst="circularArrow">
          <a:avLst>
            <a:gd name="adj1" fmla="val 5274"/>
            <a:gd name="adj2" fmla="val 312630"/>
            <a:gd name="adj3" fmla="val 14244345"/>
            <a:gd name="adj4" fmla="val 17117537"/>
            <a:gd name="adj5" fmla="val 5477"/>
          </a:avLst>
        </a:prstGeom>
        <a:solidFill>
          <a:srgbClr val="FF0101"/>
        </a:soli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dsp:style>
    </dsp:sp>
    <dsp:sp modelId="{F1467349-9673-4BDD-BB51-11294D3A072A}">
      <dsp:nvSpPr>
        <dsp:cNvPr id="0" name=""/>
        <dsp:cNvSpPr/>
      </dsp:nvSpPr>
      <dsp:spPr>
        <a:xfrm>
          <a:off x="2635327" y="33300"/>
          <a:ext cx="1786444" cy="893222"/>
        </a:xfrm>
        <a:prstGeom prst="roundRect">
          <a:avLst/>
        </a:prstGeom>
        <a:solidFill>
          <a:schemeClr val="accent6">
            <a:lumMod val="60000"/>
            <a:lumOff val="40000"/>
          </a:schemeClr>
        </a:solidFill>
        <a:ln w="12700" cap="flat" cmpd="sng" algn="ctr">
          <a:solidFill>
            <a:srgbClr val="00B050"/>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smtClean="0">
              <a:effectLst/>
            </a:rPr>
            <a:t>Planeación</a:t>
          </a:r>
          <a:endParaRPr lang="es-MX" sz="2200" b="1" kern="1200" dirty="0">
            <a:effectLst/>
          </a:endParaRPr>
        </a:p>
      </dsp:txBody>
      <dsp:txXfrm>
        <a:off x="2678931" y="76904"/>
        <a:ext cx="1699236" cy="806014"/>
      </dsp:txXfrm>
    </dsp:sp>
    <dsp:sp modelId="{D05C235C-740E-4449-868F-311D2D2F5ABB}">
      <dsp:nvSpPr>
        <dsp:cNvPr id="0" name=""/>
        <dsp:cNvSpPr/>
      </dsp:nvSpPr>
      <dsp:spPr>
        <a:xfrm>
          <a:off x="4704191" y="971509"/>
          <a:ext cx="1786444" cy="893222"/>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Programación</a:t>
          </a:r>
          <a:endParaRPr lang="es-MX" sz="2100" b="1" kern="1200" dirty="0"/>
        </a:p>
      </dsp:txBody>
      <dsp:txXfrm>
        <a:off x="4747795" y="1015113"/>
        <a:ext cx="1699236" cy="806014"/>
      </dsp:txXfrm>
    </dsp:sp>
    <dsp:sp modelId="{C3D4461D-F95C-4696-B56C-DE23797F82BA}">
      <dsp:nvSpPr>
        <dsp:cNvPr id="0" name=""/>
        <dsp:cNvSpPr/>
      </dsp:nvSpPr>
      <dsp:spPr>
        <a:xfrm>
          <a:off x="4627319" y="2762585"/>
          <a:ext cx="1786444" cy="893222"/>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Presupuesto</a:t>
          </a:r>
          <a:endParaRPr lang="es-MX" sz="2100" b="1" kern="1200" dirty="0"/>
        </a:p>
      </dsp:txBody>
      <dsp:txXfrm>
        <a:off x="4670923" y="2806189"/>
        <a:ext cx="1699236" cy="806014"/>
      </dsp:txXfrm>
    </dsp:sp>
    <dsp:sp modelId="{71CC8198-B1E6-401B-9627-98D1F073324F}">
      <dsp:nvSpPr>
        <dsp:cNvPr id="0" name=""/>
        <dsp:cNvSpPr/>
      </dsp:nvSpPr>
      <dsp:spPr>
        <a:xfrm>
          <a:off x="2664602" y="3849049"/>
          <a:ext cx="1786444" cy="893222"/>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Ejercicio y Control</a:t>
          </a:r>
          <a:endParaRPr lang="es-MX" sz="2100" b="1" kern="1200" dirty="0"/>
        </a:p>
      </dsp:txBody>
      <dsp:txXfrm>
        <a:off x="2708206" y="3892653"/>
        <a:ext cx="1699236" cy="806014"/>
      </dsp:txXfrm>
    </dsp:sp>
    <dsp:sp modelId="{FED71DA0-DCCE-4000-9308-7C78C3790EFB}">
      <dsp:nvSpPr>
        <dsp:cNvPr id="0" name=""/>
        <dsp:cNvSpPr/>
      </dsp:nvSpPr>
      <dsp:spPr>
        <a:xfrm>
          <a:off x="879945" y="2899160"/>
          <a:ext cx="1786444" cy="89322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Evaluación y Seguimiento</a:t>
          </a:r>
          <a:endParaRPr lang="es-MX" sz="2100" b="1" kern="1200" dirty="0"/>
        </a:p>
      </dsp:txBody>
      <dsp:txXfrm>
        <a:off x="923549" y="2942764"/>
        <a:ext cx="1699236" cy="806014"/>
      </dsp:txXfrm>
    </dsp:sp>
    <dsp:sp modelId="{213C6713-D5B8-47D5-9CE4-719637D8B9A4}">
      <dsp:nvSpPr>
        <dsp:cNvPr id="0" name=""/>
        <dsp:cNvSpPr/>
      </dsp:nvSpPr>
      <dsp:spPr>
        <a:xfrm>
          <a:off x="760910" y="1160851"/>
          <a:ext cx="1786444" cy="893222"/>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t>Rendición de Cuentas</a:t>
          </a:r>
          <a:endParaRPr lang="es-MX" sz="2100" b="1" kern="1200" dirty="0"/>
        </a:p>
      </dsp:txBody>
      <dsp:txXfrm>
        <a:off x="804514" y="1204455"/>
        <a:ext cx="1699236" cy="80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74C03-3775-4CA3-B5EC-ED56EE9F727D}">
      <dsp:nvSpPr>
        <dsp:cNvPr id="0" name=""/>
        <dsp:cNvSpPr/>
      </dsp:nvSpPr>
      <dsp:spPr>
        <a:xfrm>
          <a:off x="3381410" y="1490"/>
          <a:ext cx="5072116" cy="118208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 tIns="3175" rIns="3175" bIns="3175" numCol="1" spcCol="1270" anchor="t" anchorCtr="0">
          <a:noAutofit/>
        </a:bodyPr>
        <a:lstStyle/>
        <a:p>
          <a:pPr marL="57150" lvl="1" indent="-57150" algn="just" defTabSz="222250">
            <a:lnSpc>
              <a:spcPct val="90000"/>
            </a:lnSpc>
            <a:spcBef>
              <a:spcPct val="0"/>
            </a:spcBef>
            <a:spcAft>
              <a:spcPct val="15000"/>
            </a:spcAft>
            <a:buChar char="••"/>
          </a:pPr>
          <a:endParaRPr lang="es-MX" sz="500" kern="1200"/>
        </a:p>
        <a:p>
          <a:pPr marL="228600" lvl="1" indent="-228600" algn="just" defTabSz="889000">
            <a:lnSpc>
              <a:spcPct val="90000"/>
            </a:lnSpc>
            <a:spcBef>
              <a:spcPct val="0"/>
            </a:spcBef>
            <a:spcAft>
              <a:spcPct val="15000"/>
            </a:spcAft>
            <a:buChar char="••"/>
          </a:pPr>
          <a:r>
            <a:rPr lang="es-MX" sz="2000" b="1" kern="1200" dirty="0" smtClean="0"/>
            <a:t>Evalúa la consistencia y lógica interna de los programas presupuestarios.</a:t>
          </a:r>
          <a:endParaRPr lang="es-MX" sz="2000" b="1" kern="1200" dirty="0"/>
        </a:p>
      </dsp:txBody>
      <dsp:txXfrm>
        <a:off x="3381410" y="149251"/>
        <a:ext cx="4628833" cy="886565"/>
      </dsp:txXfrm>
    </dsp:sp>
    <dsp:sp modelId="{DDDFDAAE-8E73-4639-9943-C3A91B632292}">
      <dsp:nvSpPr>
        <dsp:cNvPr id="0" name=""/>
        <dsp:cNvSpPr/>
      </dsp:nvSpPr>
      <dsp:spPr>
        <a:xfrm>
          <a:off x="0" y="0"/>
          <a:ext cx="3381410" cy="118208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b="1" kern="1200" dirty="0" smtClean="0"/>
            <a:t>De Diseño</a:t>
          </a:r>
          <a:endParaRPr lang="es-MX" sz="3100" b="1" kern="1200" dirty="0"/>
        </a:p>
      </dsp:txBody>
      <dsp:txXfrm>
        <a:off x="57705" y="57705"/>
        <a:ext cx="3266000" cy="1066677"/>
      </dsp:txXfrm>
    </dsp:sp>
    <dsp:sp modelId="{1A518750-8CA2-4D0B-A8DB-05C33BE9EA39}">
      <dsp:nvSpPr>
        <dsp:cNvPr id="0" name=""/>
        <dsp:cNvSpPr/>
      </dsp:nvSpPr>
      <dsp:spPr>
        <a:xfrm>
          <a:off x="3381410" y="1321645"/>
          <a:ext cx="5072116" cy="1182087"/>
        </a:xfrm>
        <a:prstGeom prst="rightArrow">
          <a:avLst>
            <a:gd name="adj1" fmla="val 75000"/>
            <a:gd name="adj2" fmla="val 50000"/>
          </a:avLst>
        </a:prstGeom>
        <a:solidFill>
          <a:schemeClr val="accent2">
            <a:tint val="40000"/>
            <a:alpha val="90000"/>
            <a:hueOff val="-283076"/>
            <a:satOff val="-25115"/>
            <a:lumOff val="-256"/>
            <a:alphaOff val="0"/>
          </a:schemeClr>
        </a:solidFill>
        <a:ln w="6350" cap="flat" cmpd="sng" algn="ctr">
          <a:solidFill>
            <a:schemeClr val="accent2">
              <a:tint val="40000"/>
              <a:alpha val="90000"/>
              <a:hueOff val="-283076"/>
              <a:satOff val="-25115"/>
              <a:lumOff val="-25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 tIns="3175" rIns="3175" bIns="3175" numCol="1" spcCol="1270" anchor="t" anchorCtr="0">
          <a:noAutofit/>
        </a:bodyPr>
        <a:lstStyle/>
        <a:p>
          <a:pPr marL="57150" lvl="1" indent="-57150" algn="just" defTabSz="222250">
            <a:lnSpc>
              <a:spcPct val="90000"/>
            </a:lnSpc>
            <a:spcBef>
              <a:spcPct val="0"/>
            </a:spcBef>
            <a:spcAft>
              <a:spcPct val="15000"/>
            </a:spcAft>
            <a:buChar char="••"/>
          </a:pPr>
          <a:endParaRPr lang="es-MX" sz="500" kern="1200"/>
        </a:p>
        <a:p>
          <a:pPr marL="171450" lvl="1" indent="-171450" algn="just" defTabSz="844550">
            <a:lnSpc>
              <a:spcPct val="90000"/>
            </a:lnSpc>
            <a:spcBef>
              <a:spcPct val="0"/>
            </a:spcBef>
            <a:spcAft>
              <a:spcPct val="15000"/>
            </a:spcAft>
            <a:buChar char="••"/>
          </a:pPr>
          <a:r>
            <a:rPr lang="es-MX" sz="1900" b="1" kern="1200" dirty="0" smtClean="0"/>
            <a:t>Diagnóstico sobre la capacidad institucional, organizacional y de gestión de los programas para alcanzar resultados.</a:t>
          </a:r>
          <a:endParaRPr lang="es-MX" sz="1900" b="1" kern="1200" dirty="0"/>
        </a:p>
      </dsp:txBody>
      <dsp:txXfrm>
        <a:off x="3381410" y="1469406"/>
        <a:ext cx="4628833" cy="886565"/>
      </dsp:txXfrm>
    </dsp:sp>
    <dsp:sp modelId="{43EA2B75-56F1-44EC-A407-2247D3FEE54E}">
      <dsp:nvSpPr>
        <dsp:cNvPr id="0" name=""/>
        <dsp:cNvSpPr/>
      </dsp:nvSpPr>
      <dsp:spPr>
        <a:xfrm>
          <a:off x="0" y="1301786"/>
          <a:ext cx="3381410" cy="1182087"/>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b="1" kern="1200" dirty="0" smtClean="0"/>
            <a:t>De Consistencia y Resultados</a:t>
          </a:r>
          <a:endParaRPr lang="es-MX" sz="3100" b="1" kern="1200" dirty="0"/>
        </a:p>
      </dsp:txBody>
      <dsp:txXfrm>
        <a:off x="57705" y="1359491"/>
        <a:ext cx="3266000" cy="1066677"/>
      </dsp:txXfrm>
    </dsp:sp>
    <dsp:sp modelId="{4D9E40A0-FC5E-4ED1-A30C-E4C4CC0AE2A4}">
      <dsp:nvSpPr>
        <dsp:cNvPr id="0" name=""/>
        <dsp:cNvSpPr/>
      </dsp:nvSpPr>
      <dsp:spPr>
        <a:xfrm>
          <a:off x="3381410" y="2602083"/>
          <a:ext cx="5072116" cy="1182087"/>
        </a:xfrm>
        <a:prstGeom prst="rightArrow">
          <a:avLst>
            <a:gd name="adj1" fmla="val 75000"/>
            <a:gd name="adj2" fmla="val 50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just" defTabSz="889000">
            <a:lnSpc>
              <a:spcPct val="90000"/>
            </a:lnSpc>
            <a:spcBef>
              <a:spcPct val="0"/>
            </a:spcBef>
            <a:spcAft>
              <a:spcPct val="15000"/>
            </a:spcAft>
            <a:buChar char="••"/>
          </a:pPr>
          <a:r>
            <a:rPr lang="es-MX" sz="2000" b="1" kern="1200" dirty="0" smtClean="0"/>
            <a:t>Efectos netos del programa sobre la población que atiende</a:t>
          </a:r>
          <a:endParaRPr lang="es-MX" sz="2000" b="1" kern="1200" dirty="0"/>
        </a:p>
        <a:p>
          <a:pPr marL="114300" lvl="1" indent="-114300" algn="just" defTabSz="622300">
            <a:lnSpc>
              <a:spcPct val="90000"/>
            </a:lnSpc>
            <a:spcBef>
              <a:spcPct val="0"/>
            </a:spcBef>
            <a:spcAft>
              <a:spcPct val="15000"/>
            </a:spcAft>
            <a:buChar char="••"/>
          </a:pPr>
          <a:endParaRPr lang="es-MX" sz="1400" kern="1200"/>
        </a:p>
        <a:p>
          <a:pPr marL="114300" lvl="1" indent="-114300" algn="just" defTabSz="622300">
            <a:lnSpc>
              <a:spcPct val="90000"/>
            </a:lnSpc>
            <a:spcBef>
              <a:spcPct val="0"/>
            </a:spcBef>
            <a:spcAft>
              <a:spcPct val="15000"/>
            </a:spcAft>
            <a:buChar char="••"/>
          </a:pPr>
          <a:endParaRPr lang="es-MX" sz="1400" kern="1200"/>
        </a:p>
      </dsp:txBody>
      <dsp:txXfrm>
        <a:off x="3381410" y="2749844"/>
        <a:ext cx="4628833" cy="886565"/>
      </dsp:txXfrm>
    </dsp:sp>
    <dsp:sp modelId="{9B621381-6881-4AED-A381-3D05DC56532A}">
      <dsp:nvSpPr>
        <dsp:cNvPr id="0" name=""/>
        <dsp:cNvSpPr/>
      </dsp:nvSpPr>
      <dsp:spPr>
        <a:xfrm>
          <a:off x="0" y="2602083"/>
          <a:ext cx="3381410" cy="1182087"/>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b="1" kern="1200" dirty="0" smtClean="0"/>
            <a:t>De Impacto</a:t>
          </a:r>
          <a:endParaRPr lang="es-MX" sz="3100" b="1" kern="1200" dirty="0"/>
        </a:p>
      </dsp:txBody>
      <dsp:txXfrm>
        <a:off x="57705" y="2659788"/>
        <a:ext cx="3266000" cy="1066677"/>
      </dsp:txXfrm>
    </dsp:sp>
    <dsp:sp modelId="{BD14EC4B-13B0-4A2B-AAA9-A578763156A1}">
      <dsp:nvSpPr>
        <dsp:cNvPr id="0" name=""/>
        <dsp:cNvSpPr/>
      </dsp:nvSpPr>
      <dsp:spPr>
        <a:xfrm>
          <a:off x="3381410" y="3824906"/>
          <a:ext cx="5072116" cy="1182087"/>
        </a:xfrm>
        <a:prstGeom prst="rightArrow">
          <a:avLst>
            <a:gd name="adj1" fmla="val 75000"/>
            <a:gd name="adj2" fmla="val 50000"/>
          </a:avLst>
        </a:prstGeom>
        <a:solidFill>
          <a:schemeClr val="accent2">
            <a:tint val="40000"/>
            <a:alpha val="90000"/>
            <a:hueOff val="-849227"/>
            <a:satOff val="-75346"/>
            <a:lumOff val="-769"/>
            <a:alphaOff val="0"/>
          </a:schemeClr>
        </a:solidFill>
        <a:ln w="6350" cap="flat" cmpd="sng" algn="ctr">
          <a:solidFill>
            <a:schemeClr val="accent2">
              <a:tint val="40000"/>
              <a:alpha val="90000"/>
              <a:hueOff val="-849227"/>
              <a:satOff val="-75346"/>
              <a:lumOff val="-7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just" defTabSz="844550">
            <a:lnSpc>
              <a:spcPct val="90000"/>
            </a:lnSpc>
            <a:spcBef>
              <a:spcPct val="0"/>
            </a:spcBef>
            <a:spcAft>
              <a:spcPct val="15000"/>
            </a:spcAft>
            <a:buChar char="••"/>
          </a:pPr>
          <a:r>
            <a:rPr lang="es-MX" sz="1900" b="1" kern="1200" dirty="0" smtClean="0"/>
            <a:t>Los </a:t>
          </a:r>
          <a:r>
            <a:rPr lang="es-MX" sz="1900" b="1" kern="1200" smtClean="0"/>
            <a:t>propios  </a:t>
          </a:r>
          <a:r>
            <a:rPr lang="es-MX" sz="1900" b="1" kern="1200" dirty="0" smtClean="0"/>
            <a:t>programas realizan para profundizar sobre aspectos relevantes de su desempeño.</a:t>
          </a:r>
          <a:endParaRPr lang="es-MX" sz="1900" b="1" kern="1200" dirty="0"/>
        </a:p>
      </dsp:txBody>
      <dsp:txXfrm>
        <a:off x="3381410" y="3972667"/>
        <a:ext cx="4628833" cy="886565"/>
      </dsp:txXfrm>
    </dsp:sp>
    <dsp:sp modelId="{747FF527-7DBD-4AF4-95F5-8E379E6307AB}">
      <dsp:nvSpPr>
        <dsp:cNvPr id="0" name=""/>
        <dsp:cNvSpPr/>
      </dsp:nvSpPr>
      <dsp:spPr>
        <a:xfrm>
          <a:off x="0" y="3902380"/>
          <a:ext cx="3381410" cy="118208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b="1" kern="1200" dirty="0" smtClean="0"/>
            <a:t>Complementaria</a:t>
          </a:r>
          <a:endParaRPr lang="es-MX" sz="3100" b="1" kern="1200" dirty="0"/>
        </a:p>
      </dsp:txBody>
      <dsp:txXfrm>
        <a:off x="57705" y="3960085"/>
        <a:ext cx="3266000" cy="1066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74C03-3775-4CA3-B5EC-ED56EE9F727D}">
      <dsp:nvSpPr>
        <dsp:cNvPr id="0" name=""/>
        <dsp:cNvSpPr/>
      </dsp:nvSpPr>
      <dsp:spPr>
        <a:xfrm>
          <a:off x="3268959" y="0"/>
          <a:ext cx="4903440" cy="154435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just" defTabSz="466725">
            <a:lnSpc>
              <a:spcPct val="90000"/>
            </a:lnSpc>
            <a:spcBef>
              <a:spcPct val="0"/>
            </a:spcBef>
            <a:spcAft>
              <a:spcPct val="15000"/>
            </a:spcAft>
            <a:buChar char="••"/>
          </a:pPr>
          <a:endParaRPr lang="es-MX" sz="1050" kern="1200" dirty="0"/>
        </a:p>
        <a:p>
          <a:pPr marL="171450" lvl="1" indent="-171450" algn="just" defTabSz="800100">
            <a:lnSpc>
              <a:spcPct val="90000"/>
            </a:lnSpc>
            <a:spcBef>
              <a:spcPct val="0"/>
            </a:spcBef>
            <a:spcAft>
              <a:spcPct val="15000"/>
            </a:spcAft>
            <a:buChar char="••"/>
          </a:pPr>
          <a:r>
            <a:rPr lang="es-MX" sz="1800" b="1" kern="1200" dirty="0" smtClean="0"/>
            <a:t>Revisa mediante trabajo de campo la pertinencia y alcance de los indicadores de un programa para el logro de sus resultados</a:t>
          </a:r>
          <a:r>
            <a:rPr lang="es-MX" sz="1400" b="1" kern="1200" dirty="0" smtClean="0"/>
            <a:t>.</a:t>
          </a:r>
          <a:endParaRPr lang="es-MX" sz="1400" b="1" kern="1200" dirty="0"/>
        </a:p>
      </dsp:txBody>
      <dsp:txXfrm>
        <a:off x="3268959" y="193045"/>
        <a:ext cx="4324307" cy="1158267"/>
      </dsp:txXfrm>
    </dsp:sp>
    <dsp:sp modelId="{DDDFDAAE-8E73-4639-9943-C3A91B632292}">
      <dsp:nvSpPr>
        <dsp:cNvPr id="0" name=""/>
        <dsp:cNvSpPr/>
      </dsp:nvSpPr>
      <dsp:spPr>
        <a:xfrm>
          <a:off x="0" y="0"/>
          <a:ext cx="3268960" cy="154435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MX" sz="3600" b="1" kern="1200" dirty="0" smtClean="0"/>
            <a:t>De Indicadores</a:t>
          </a:r>
          <a:endParaRPr lang="es-MX" sz="3600" b="1" kern="1200" dirty="0"/>
        </a:p>
      </dsp:txBody>
      <dsp:txXfrm>
        <a:off x="75389" y="75389"/>
        <a:ext cx="3118182" cy="1393578"/>
      </dsp:txXfrm>
    </dsp:sp>
    <dsp:sp modelId="{1A518750-8CA2-4D0B-A8DB-05C33BE9EA39}">
      <dsp:nvSpPr>
        <dsp:cNvPr id="0" name=""/>
        <dsp:cNvSpPr/>
      </dsp:nvSpPr>
      <dsp:spPr>
        <a:xfrm>
          <a:off x="3268959" y="1659210"/>
          <a:ext cx="4903440" cy="1544356"/>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just" defTabSz="444500">
            <a:lnSpc>
              <a:spcPct val="90000"/>
            </a:lnSpc>
            <a:spcBef>
              <a:spcPct val="0"/>
            </a:spcBef>
            <a:spcAft>
              <a:spcPct val="15000"/>
            </a:spcAft>
            <a:buChar char="••"/>
          </a:pPr>
          <a:endParaRPr lang="es-MX" sz="1000" kern="1200"/>
        </a:p>
        <a:p>
          <a:pPr marL="171450" lvl="1" indent="-171450" algn="just" defTabSz="800100">
            <a:lnSpc>
              <a:spcPct val="90000"/>
            </a:lnSpc>
            <a:spcBef>
              <a:spcPct val="0"/>
            </a:spcBef>
            <a:spcAft>
              <a:spcPct val="15000"/>
            </a:spcAft>
            <a:buChar char="••"/>
          </a:pPr>
          <a:r>
            <a:rPr lang="es-MX" sz="1800" b="1" kern="1200" dirty="0" smtClean="0"/>
            <a:t>Analiza mediante trabajo de campo si el programa lleva a cabo sus procesos operativos de manera eficaz, eficiente y si contribuye al mejoramiento de la gestión.</a:t>
          </a:r>
          <a:endParaRPr lang="es-MX" sz="1800" b="1" kern="1200" dirty="0"/>
        </a:p>
      </dsp:txBody>
      <dsp:txXfrm>
        <a:off x="3268959" y="1852255"/>
        <a:ext cx="4324307" cy="1158267"/>
      </dsp:txXfrm>
    </dsp:sp>
    <dsp:sp modelId="{43EA2B75-56F1-44EC-A407-2247D3FEE54E}">
      <dsp:nvSpPr>
        <dsp:cNvPr id="0" name=""/>
        <dsp:cNvSpPr/>
      </dsp:nvSpPr>
      <dsp:spPr>
        <a:xfrm>
          <a:off x="0" y="1727533"/>
          <a:ext cx="3268960" cy="154435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MX" sz="3600" b="1" kern="1200" dirty="0" smtClean="0"/>
            <a:t>De Procesos</a:t>
          </a:r>
          <a:endParaRPr lang="es-MX" sz="3600" b="1" kern="1200" dirty="0"/>
        </a:p>
      </dsp:txBody>
      <dsp:txXfrm>
        <a:off x="75389" y="1802922"/>
        <a:ext cx="3118182" cy="1393578"/>
      </dsp:txXfrm>
    </dsp:sp>
    <dsp:sp modelId="{4D9E40A0-FC5E-4ED1-A30C-E4C4CC0AE2A4}">
      <dsp:nvSpPr>
        <dsp:cNvPr id="0" name=""/>
        <dsp:cNvSpPr/>
      </dsp:nvSpPr>
      <dsp:spPr>
        <a:xfrm>
          <a:off x="3268959" y="3397585"/>
          <a:ext cx="4903440" cy="1544356"/>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just" defTabSz="400050">
            <a:lnSpc>
              <a:spcPct val="90000"/>
            </a:lnSpc>
            <a:spcBef>
              <a:spcPct val="0"/>
            </a:spcBef>
            <a:spcAft>
              <a:spcPct val="15000"/>
            </a:spcAft>
            <a:buChar char="••"/>
          </a:pPr>
          <a:endParaRPr lang="es-MX" sz="900" kern="1200"/>
        </a:p>
        <a:p>
          <a:pPr marL="171450" lvl="1" indent="-171450" algn="just" defTabSz="800100">
            <a:lnSpc>
              <a:spcPct val="90000"/>
            </a:lnSpc>
            <a:spcBef>
              <a:spcPct val="0"/>
            </a:spcBef>
            <a:spcAft>
              <a:spcPct val="15000"/>
            </a:spcAft>
            <a:buChar char="••"/>
          </a:pPr>
          <a:r>
            <a:rPr lang="es-MX" sz="1800" b="1" kern="1200" dirty="0" smtClean="0"/>
            <a:t>Valoración de las políticas y estrategias de desarrollo socia, tomando en cuenta diversos programas y acciones dirigidos a un objetivo común.</a:t>
          </a:r>
          <a:endParaRPr lang="es-MX" sz="1800" b="1" kern="1200" dirty="0"/>
        </a:p>
        <a:p>
          <a:pPr marL="114300" lvl="1" indent="-114300" algn="just" defTabSz="622300">
            <a:lnSpc>
              <a:spcPct val="90000"/>
            </a:lnSpc>
            <a:spcBef>
              <a:spcPct val="0"/>
            </a:spcBef>
            <a:spcAft>
              <a:spcPct val="15000"/>
            </a:spcAft>
            <a:buChar char="••"/>
          </a:pPr>
          <a:endParaRPr lang="es-MX" sz="1400" kern="1200" dirty="0"/>
        </a:p>
      </dsp:txBody>
      <dsp:txXfrm>
        <a:off x="3268959" y="3590630"/>
        <a:ext cx="4324307" cy="1158267"/>
      </dsp:txXfrm>
    </dsp:sp>
    <dsp:sp modelId="{9B621381-6881-4AED-A381-3D05DC56532A}">
      <dsp:nvSpPr>
        <dsp:cNvPr id="0" name=""/>
        <dsp:cNvSpPr/>
      </dsp:nvSpPr>
      <dsp:spPr>
        <a:xfrm>
          <a:off x="0" y="3397585"/>
          <a:ext cx="3268960" cy="154435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MX" sz="3600" b="1" kern="1200" dirty="0" smtClean="0"/>
            <a:t>Estratégica</a:t>
          </a:r>
          <a:endParaRPr lang="es-MX" sz="3600" b="1" kern="1200" dirty="0"/>
        </a:p>
      </dsp:txBody>
      <dsp:txXfrm>
        <a:off x="75389" y="3472974"/>
        <a:ext cx="3118182" cy="139357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264" cy="465535"/>
          </a:xfrm>
          <a:prstGeom prst="rect">
            <a:avLst/>
          </a:prstGeom>
        </p:spPr>
        <p:txBody>
          <a:bodyPr vert="horz" lIns="91495" tIns="45747" rIns="91495" bIns="45747" rtlCol="0"/>
          <a:lstStyle>
            <a:lvl1pPr algn="l">
              <a:defRPr sz="1200"/>
            </a:lvl1pPr>
          </a:lstStyle>
          <a:p>
            <a:endParaRPr lang="es-MX"/>
          </a:p>
        </p:txBody>
      </p:sp>
      <p:sp>
        <p:nvSpPr>
          <p:cNvPr id="3" name="Marcador de fecha 2"/>
          <p:cNvSpPr>
            <a:spLocks noGrp="1"/>
          </p:cNvSpPr>
          <p:nvPr>
            <p:ph type="dt" sz="quarter" idx="1"/>
          </p:nvPr>
        </p:nvSpPr>
        <p:spPr>
          <a:xfrm>
            <a:off x="3970548" y="0"/>
            <a:ext cx="3038264" cy="465535"/>
          </a:xfrm>
          <a:prstGeom prst="rect">
            <a:avLst/>
          </a:prstGeom>
        </p:spPr>
        <p:txBody>
          <a:bodyPr vert="horz" lIns="91495" tIns="45747" rIns="91495" bIns="45747" rtlCol="0"/>
          <a:lstStyle>
            <a:lvl1pPr algn="r">
              <a:defRPr sz="1200"/>
            </a:lvl1pPr>
          </a:lstStyle>
          <a:p>
            <a:fld id="{878F3B49-98A8-403A-9C5D-EF96479166FB}" type="datetimeFigureOut">
              <a:rPr lang="es-MX" smtClean="0"/>
              <a:t>28/08/18</a:t>
            </a:fld>
            <a:endParaRPr lang="es-MX"/>
          </a:p>
        </p:txBody>
      </p:sp>
      <p:sp>
        <p:nvSpPr>
          <p:cNvPr id="4" name="Marcador de pie de página 3"/>
          <p:cNvSpPr>
            <a:spLocks noGrp="1"/>
          </p:cNvSpPr>
          <p:nvPr>
            <p:ph type="ftr" sz="quarter" idx="2"/>
          </p:nvPr>
        </p:nvSpPr>
        <p:spPr>
          <a:xfrm>
            <a:off x="0" y="8830865"/>
            <a:ext cx="3038264" cy="465535"/>
          </a:xfrm>
          <a:prstGeom prst="rect">
            <a:avLst/>
          </a:prstGeom>
        </p:spPr>
        <p:txBody>
          <a:bodyPr vert="horz" lIns="91495" tIns="45747" rIns="91495" bIns="45747"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548" y="8830865"/>
            <a:ext cx="3038264" cy="465535"/>
          </a:xfrm>
          <a:prstGeom prst="rect">
            <a:avLst/>
          </a:prstGeom>
        </p:spPr>
        <p:txBody>
          <a:bodyPr vert="horz" lIns="91495" tIns="45747" rIns="91495" bIns="45747" rtlCol="0" anchor="b"/>
          <a:lstStyle>
            <a:lvl1pPr algn="r">
              <a:defRPr sz="1200"/>
            </a:lvl1pPr>
          </a:lstStyle>
          <a:p>
            <a:fld id="{9732C499-49E8-49B0-99E3-F0CBD41BC8A1}" type="slidenum">
              <a:rPr lang="es-MX" smtClean="0"/>
              <a:t>‹Nr.›</a:t>
            </a:fld>
            <a:endParaRPr lang="es-MX"/>
          </a:p>
        </p:txBody>
      </p:sp>
    </p:spTree>
    <p:extLst>
      <p:ext uri="{BB962C8B-B14F-4D97-AF65-F5344CB8AC3E}">
        <p14:creationId xmlns:p14="http://schemas.microsoft.com/office/powerpoint/2010/main" val="192005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264" cy="465535"/>
          </a:xfrm>
          <a:prstGeom prst="rect">
            <a:avLst/>
          </a:prstGeom>
        </p:spPr>
        <p:txBody>
          <a:bodyPr vert="horz" lIns="91495" tIns="45747" rIns="91495" bIns="45747" rtlCol="0"/>
          <a:lstStyle>
            <a:lvl1pPr algn="l">
              <a:defRPr sz="1200"/>
            </a:lvl1pPr>
          </a:lstStyle>
          <a:p>
            <a:endParaRPr lang="es-MX"/>
          </a:p>
        </p:txBody>
      </p:sp>
      <p:sp>
        <p:nvSpPr>
          <p:cNvPr id="3" name="2 Marcador de fecha"/>
          <p:cNvSpPr>
            <a:spLocks noGrp="1"/>
          </p:cNvSpPr>
          <p:nvPr>
            <p:ph type="dt" idx="1"/>
          </p:nvPr>
        </p:nvSpPr>
        <p:spPr>
          <a:xfrm>
            <a:off x="3970548" y="0"/>
            <a:ext cx="3038264" cy="465535"/>
          </a:xfrm>
          <a:prstGeom prst="rect">
            <a:avLst/>
          </a:prstGeom>
        </p:spPr>
        <p:txBody>
          <a:bodyPr vert="horz" lIns="91495" tIns="45747" rIns="91495" bIns="45747" rtlCol="0"/>
          <a:lstStyle>
            <a:lvl1pPr algn="r">
              <a:defRPr sz="1200"/>
            </a:lvl1pPr>
          </a:lstStyle>
          <a:p>
            <a:fld id="{C1EC0C4E-60F4-4A2B-989E-7F42773496C9}" type="datetimeFigureOut">
              <a:rPr lang="es-MX" smtClean="0"/>
              <a:pPr/>
              <a:t>28/08/18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95" tIns="45747" rIns="91495" bIns="45747" rtlCol="0" anchor="ctr"/>
          <a:lstStyle/>
          <a:p>
            <a:endParaRPr lang="es-MX"/>
          </a:p>
        </p:txBody>
      </p:sp>
      <p:sp>
        <p:nvSpPr>
          <p:cNvPr id="5" name="4 Marcador de notas"/>
          <p:cNvSpPr>
            <a:spLocks noGrp="1"/>
          </p:cNvSpPr>
          <p:nvPr>
            <p:ph type="body" sz="quarter" idx="3"/>
          </p:nvPr>
        </p:nvSpPr>
        <p:spPr>
          <a:xfrm>
            <a:off x="700405" y="4415433"/>
            <a:ext cx="5609591" cy="4183459"/>
          </a:xfrm>
          <a:prstGeom prst="rect">
            <a:avLst/>
          </a:prstGeom>
        </p:spPr>
        <p:txBody>
          <a:bodyPr vert="horz" lIns="91495" tIns="45747" rIns="91495" bIns="4574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277"/>
            <a:ext cx="3038264" cy="465534"/>
          </a:xfrm>
          <a:prstGeom prst="rect">
            <a:avLst/>
          </a:prstGeom>
        </p:spPr>
        <p:txBody>
          <a:bodyPr vert="horz" lIns="91495" tIns="45747" rIns="91495" bIns="45747"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548" y="8829277"/>
            <a:ext cx="3038264" cy="465534"/>
          </a:xfrm>
          <a:prstGeom prst="rect">
            <a:avLst/>
          </a:prstGeom>
        </p:spPr>
        <p:txBody>
          <a:bodyPr vert="horz" lIns="91495" tIns="45747" rIns="91495" bIns="45747" rtlCol="0" anchor="b"/>
          <a:lstStyle>
            <a:lvl1pPr algn="r">
              <a:defRPr sz="1200"/>
            </a:lvl1pPr>
          </a:lstStyle>
          <a:p>
            <a:fld id="{63199544-F46E-4D70-ABBB-E26FB7E992E1}" type="slidenum">
              <a:rPr lang="es-MX" smtClean="0"/>
              <a:pPr/>
              <a:t>‹Nr.›</a:t>
            </a:fld>
            <a:endParaRPr lang="es-MX"/>
          </a:p>
        </p:txBody>
      </p:sp>
    </p:spTree>
    <p:extLst>
      <p:ext uri="{BB962C8B-B14F-4D97-AF65-F5344CB8AC3E}">
        <p14:creationId xmlns:p14="http://schemas.microsoft.com/office/powerpoint/2010/main" val="45776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9</a:t>
            </a:fld>
            <a:endParaRPr lang="es-MX"/>
          </a:p>
        </p:txBody>
      </p:sp>
    </p:spTree>
    <p:extLst>
      <p:ext uri="{BB962C8B-B14F-4D97-AF65-F5344CB8AC3E}">
        <p14:creationId xmlns:p14="http://schemas.microsoft.com/office/powerpoint/2010/main" val="203238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10</a:t>
            </a:fld>
            <a:endParaRPr lang="es-MX"/>
          </a:p>
        </p:txBody>
      </p:sp>
    </p:spTree>
    <p:extLst>
      <p:ext uri="{BB962C8B-B14F-4D97-AF65-F5344CB8AC3E}">
        <p14:creationId xmlns:p14="http://schemas.microsoft.com/office/powerpoint/2010/main" val="89033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11</a:t>
            </a:fld>
            <a:endParaRPr lang="es-MX"/>
          </a:p>
        </p:txBody>
      </p:sp>
    </p:spTree>
    <p:extLst>
      <p:ext uri="{BB962C8B-B14F-4D97-AF65-F5344CB8AC3E}">
        <p14:creationId xmlns:p14="http://schemas.microsoft.com/office/powerpoint/2010/main" val="55593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875A4B1-31B1-40CE-924A-15E4BDA081BA}" type="slidenum">
              <a:rPr lang="es-MX" smtClean="0"/>
              <a:pPr/>
              <a:t>14</a:t>
            </a:fld>
            <a:endParaRPr lang="es-MX"/>
          </a:p>
        </p:txBody>
      </p:sp>
    </p:spTree>
    <p:extLst>
      <p:ext uri="{BB962C8B-B14F-4D97-AF65-F5344CB8AC3E}">
        <p14:creationId xmlns:p14="http://schemas.microsoft.com/office/powerpoint/2010/main" val="185679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875A4B1-31B1-40CE-924A-15E4BDA081BA}" type="slidenum">
              <a:rPr lang="es-MX" smtClean="0"/>
              <a:pPr/>
              <a:t>15</a:t>
            </a:fld>
            <a:endParaRPr lang="es-MX"/>
          </a:p>
        </p:txBody>
      </p:sp>
    </p:spTree>
    <p:extLst>
      <p:ext uri="{BB962C8B-B14F-4D97-AF65-F5344CB8AC3E}">
        <p14:creationId xmlns:p14="http://schemas.microsoft.com/office/powerpoint/2010/main" val="29246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36</a:t>
            </a:fld>
            <a:endParaRPr lang="es-MX"/>
          </a:p>
        </p:txBody>
      </p:sp>
    </p:spTree>
    <p:extLst>
      <p:ext uri="{BB962C8B-B14F-4D97-AF65-F5344CB8AC3E}">
        <p14:creationId xmlns:p14="http://schemas.microsoft.com/office/powerpoint/2010/main" val="197983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44</a:t>
            </a:fld>
            <a:endParaRPr lang="es-MX"/>
          </a:p>
        </p:txBody>
      </p:sp>
    </p:spTree>
    <p:extLst>
      <p:ext uri="{BB962C8B-B14F-4D97-AF65-F5344CB8AC3E}">
        <p14:creationId xmlns:p14="http://schemas.microsoft.com/office/powerpoint/2010/main" val="74615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48</a:t>
            </a:fld>
            <a:endParaRPr lang="es-MX"/>
          </a:p>
        </p:txBody>
      </p:sp>
    </p:spTree>
    <p:extLst>
      <p:ext uri="{BB962C8B-B14F-4D97-AF65-F5344CB8AC3E}">
        <p14:creationId xmlns:p14="http://schemas.microsoft.com/office/powerpoint/2010/main" val="409272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3199544-F46E-4D70-ABBB-E26FB7E992E1}" type="slidenum">
              <a:rPr lang="es-MX" smtClean="0"/>
              <a:pPr/>
              <a:t>51</a:t>
            </a:fld>
            <a:endParaRPr lang="es-MX"/>
          </a:p>
        </p:txBody>
      </p:sp>
    </p:spTree>
    <p:extLst>
      <p:ext uri="{BB962C8B-B14F-4D97-AF65-F5344CB8AC3E}">
        <p14:creationId xmlns:p14="http://schemas.microsoft.com/office/powerpoint/2010/main" val="46631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_tradnl" smtClean="0"/>
              <a:t>Clic para editar título</a:t>
            </a:r>
            <a:endParaRPr lang="es-ES_tradnl"/>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991257107"/>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9684743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2069652038"/>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2027547570"/>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_tradnl" smtClean="0"/>
              <a:t>Clic para editar título</a:t>
            </a:r>
            <a:endParaRPr lang="es-ES_tradnl"/>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721498394"/>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1530836996"/>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1923300712"/>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991211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126842580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_tradnl" smtClean="0"/>
              <a:t>Clic para editar título</a:t>
            </a:r>
            <a:endParaRPr lang="es-ES_tradnl"/>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362273638"/>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_tradnl" smtClean="0"/>
              <a:t>Clic para editar título</a:t>
            </a:r>
            <a:endParaRPr lang="es-ES_tradnl"/>
          </a:p>
        </p:txBody>
      </p:sp>
      <p:sp>
        <p:nvSpPr>
          <p:cNvPr id="3" name="Marcador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_tradn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61689462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16AD0D-2B56-4D5C-B320-F4E0C8AE5159}" type="datetimeFigureOut">
              <a:rPr lang="es-MX" smtClean="0">
                <a:solidFill>
                  <a:prstClr val="black">
                    <a:tint val="75000"/>
                  </a:prstClr>
                </a:solidFill>
              </a:rPr>
              <a:pPr/>
              <a:t>28/08/18</a:t>
            </a:fld>
            <a:endParaRPr lang="es-MX" dirty="0">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dirty="0">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C563D2-AFDD-4A7C-AF5E-2280E53588C7}" type="slidenum">
              <a:rPr lang="es-MX" smtClean="0">
                <a:solidFill>
                  <a:prstClr val="black">
                    <a:tint val="75000"/>
                  </a:prstClr>
                </a:solidFill>
              </a:rPr>
              <a:pPr/>
              <a:t>‹Nr.›</a:t>
            </a:fld>
            <a:endParaRPr lang="es-MX" dirty="0">
              <a:solidFill>
                <a:prstClr val="black">
                  <a:tint val="75000"/>
                </a:prstClr>
              </a:solidFill>
            </a:endParaRPr>
          </a:p>
        </p:txBody>
      </p:sp>
    </p:spTree>
    <p:extLst>
      <p:ext uri="{BB962C8B-B14F-4D97-AF65-F5344CB8AC3E}">
        <p14:creationId xmlns:p14="http://schemas.microsoft.com/office/powerpoint/2010/main" val="192202298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1354288" y="322837"/>
            <a:ext cx="7044195" cy="349713"/>
          </a:xfrm>
        </p:spPr>
        <p:txBody>
          <a:bodyPr>
            <a:noAutofit/>
          </a:bodyPr>
          <a:lstStyle/>
          <a:p>
            <a:pPr marL="0" indent="0" algn="ctr">
              <a:buNone/>
            </a:pPr>
            <a:r>
              <a:rPr lang="es-MX" sz="3500" b="1" dirty="0" smtClean="0">
                <a:latin typeface="Apple Chancery" charset="0"/>
                <a:ea typeface="Apple Chancery" charset="0"/>
                <a:cs typeface="Apple Chancery" charset="0"/>
              </a:rPr>
              <a:t>CICLO HACENDARIO</a:t>
            </a:r>
            <a:endParaRPr lang="es-MX" sz="3500" b="1" dirty="0">
              <a:latin typeface="Apple Chancery" charset="0"/>
              <a:ea typeface="Apple Chancery" charset="0"/>
              <a:cs typeface="Apple Chancery" charset="0"/>
            </a:endParaRPr>
          </a:p>
        </p:txBody>
      </p:sp>
      <p:graphicFrame>
        <p:nvGraphicFramePr>
          <p:cNvPr id="4" name="4 Diagrama"/>
          <p:cNvGraphicFramePr/>
          <p:nvPr>
            <p:extLst>
              <p:ext uri="{D42A27DB-BD31-4B8C-83A1-F6EECF244321}">
                <p14:modId xmlns:p14="http://schemas.microsoft.com/office/powerpoint/2010/main" val="1258157403"/>
              </p:ext>
            </p:extLst>
          </p:nvPr>
        </p:nvGraphicFramePr>
        <p:xfrm>
          <a:off x="920534" y="1412775"/>
          <a:ext cx="7035842" cy="4742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 Nube"/>
          <p:cNvSpPr/>
          <p:nvPr/>
        </p:nvSpPr>
        <p:spPr>
          <a:xfrm>
            <a:off x="6517949" y="1373732"/>
            <a:ext cx="2033218" cy="621256"/>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1600" b="1" dirty="0">
                <a:solidFill>
                  <a:srgbClr val="008000"/>
                </a:solidFill>
                <a:latin typeface="Comic Sans MS" panose="030F0702030302020204" pitchFamily="66" charset="0"/>
              </a:rPr>
              <a:t>¿</a:t>
            </a:r>
            <a:r>
              <a:rPr lang="es-US" sz="1600" b="1" dirty="0" smtClean="0">
                <a:solidFill>
                  <a:srgbClr val="008000"/>
                </a:solidFill>
                <a:latin typeface="Comic Sans MS" panose="030F0702030302020204" pitchFamily="66" charset="0"/>
              </a:rPr>
              <a:t>Qué quiero </a:t>
            </a:r>
            <a:r>
              <a:rPr lang="es-US" sz="1600" b="1" dirty="0">
                <a:solidFill>
                  <a:srgbClr val="008000"/>
                </a:solidFill>
                <a:latin typeface="Comic Sans MS" panose="030F0702030302020204" pitchFamily="66" charset="0"/>
              </a:rPr>
              <a:t>hacer?</a:t>
            </a:r>
            <a:endParaRPr lang="es-MX" sz="1600" b="1" dirty="0">
              <a:solidFill>
                <a:srgbClr val="008000"/>
              </a:solidFill>
              <a:latin typeface="Comic Sans MS" panose="030F0702030302020204" pitchFamily="66" charset="0"/>
            </a:endParaRPr>
          </a:p>
        </p:txBody>
      </p:sp>
      <p:sp>
        <p:nvSpPr>
          <p:cNvPr id="8" name="6 Nube"/>
          <p:cNvSpPr/>
          <p:nvPr/>
        </p:nvSpPr>
        <p:spPr>
          <a:xfrm>
            <a:off x="7242168" y="3091956"/>
            <a:ext cx="1841608" cy="697084"/>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1600" b="1" dirty="0">
                <a:solidFill>
                  <a:srgbClr val="008000"/>
                </a:solidFill>
                <a:latin typeface="Comic Sans MS" panose="030F0702030302020204" pitchFamily="66" charset="0"/>
              </a:rPr>
              <a:t>¿Cómo le voy a hacer?</a:t>
            </a:r>
            <a:endParaRPr lang="es-MX" sz="1600" b="1" dirty="0">
              <a:solidFill>
                <a:srgbClr val="008000"/>
              </a:solidFill>
              <a:latin typeface="Comic Sans MS" panose="030F0702030302020204" pitchFamily="66" charset="0"/>
            </a:endParaRPr>
          </a:p>
        </p:txBody>
      </p:sp>
      <p:sp>
        <p:nvSpPr>
          <p:cNvPr id="9" name="7 Nube"/>
          <p:cNvSpPr/>
          <p:nvPr/>
        </p:nvSpPr>
        <p:spPr>
          <a:xfrm>
            <a:off x="7054754" y="5332155"/>
            <a:ext cx="1496413" cy="607798"/>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1600" b="1" dirty="0">
                <a:solidFill>
                  <a:srgbClr val="008000"/>
                </a:solidFill>
                <a:latin typeface="Comic Sans MS" panose="030F0702030302020204" pitchFamily="66" charset="0"/>
              </a:rPr>
              <a:t>¿Cuánto requiero?</a:t>
            </a:r>
            <a:endParaRPr lang="es-MX" sz="1600" b="1" dirty="0">
              <a:solidFill>
                <a:srgbClr val="008000"/>
              </a:solidFill>
              <a:latin typeface="Comic Sans MS" panose="030F0702030302020204" pitchFamily="66" charset="0"/>
            </a:endParaRPr>
          </a:p>
        </p:txBody>
      </p:sp>
      <p:sp>
        <p:nvSpPr>
          <p:cNvPr id="10" name="8 Nube"/>
          <p:cNvSpPr/>
          <p:nvPr/>
        </p:nvSpPr>
        <p:spPr>
          <a:xfrm>
            <a:off x="325742" y="5494032"/>
            <a:ext cx="2041252" cy="954188"/>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1600" b="1" dirty="0">
                <a:solidFill>
                  <a:srgbClr val="008000"/>
                </a:solidFill>
                <a:latin typeface="Comic Sans MS" panose="030F0702030302020204" pitchFamily="66" charset="0"/>
              </a:rPr>
              <a:t>¿Estoy gastando conforme a lo planeado?</a:t>
            </a:r>
            <a:endParaRPr lang="es-MX" sz="1600" b="1" dirty="0">
              <a:solidFill>
                <a:srgbClr val="008000"/>
              </a:solidFill>
              <a:latin typeface="Comic Sans MS" panose="030F0702030302020204" pitchFamily="66" charset="0"/>
            </a:endParaRPr>
          </a:p>
        </p:txBody>
      </p:sp>
      <p:sp>
        <p:nvSpPr>
          <p:cNvPr id="11" name="9 Nube"/>
          <p:cNvSpPr/>
          <p:nvPr/>
        </p:nvSpPr>
        <p:spPr>
          <a:xfrm>
            <a:off x="74107" y="3635165"/>
            <a:ext cx="1857639" cy="688738"/>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1600" b="1" dirty="0">
                <a:solidFill>
                  <a:srgbClr val="008000"/>
                </a:solidFill>
                <a:latin typeface="Comic Sans MS" panose="030F0702030302020204" pitchFamily="66" charset="0"/>
              </a:rPr>
              <a:t>¿Ofrece los beneficios previstos?</a:t>
            </a:r>
            <a:endParaRPr lang="es-MX" sz="1600" b="1" dirty="0">
              <a:solidFill>
                <a:srgbClr val="008000"/>
              </a:solidFill>
              <a:latin typeface="Comic Sans MS" panose="030F0702030302020204" pitchFamily="66" charset="0"/>
            </a:endParaRPr>
          </a:p>
        </p:txBody>
      </p:sp>
      <p:sp>
        <p:nvSpPr>
          <p:cNvPr id="12" name="10 Nube"/>
          <p:cNvSpPr/>
          <p:nvPr/>
        </p:nvSpPr>
        <p:spPr>
          <a:xfrm>
            <a:off x="500742" y="1232197"/>
            <a:ext cx="2379587" cy="580894"/>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2000" b="1" dirty="0">
                <a:solidFill>
                  <a:srgbClr val="008000"/>
                </a:solidFill>
                <a:latin typeface="Comic Sans MS" panose="030F0702030302020204" pitchFamily="66" charset="0"/>
              </a:rPr>
              <a:t>¿</a:t>
            </a:r>
            <a:r>
              <a:rPr lang="es-US" sz="1600" b="1" dirty="0">
                <a:solidFill>
                  <a:srgbClr val="008000"/>
                </a:solidFill>
                <a:latin typeface="Comic Sans MS" panose="030F0702030302020204" pitchFamily="66" charset="0"/>
              </a:rPr>
              <a:t>Se puede hacer mejor?</a:t>
            </a:r>
            <a:endParaRPr lang="es-MX" sz="1600" b="1" dirty="0">
              <a:solidFill>
                <a:srgbClr val="008000"/>
              </a:solidFill>
              <a:latin typeface="Comic Sans MS" panose="030F0702030302020204" pitchFamily="66" charset="0"/>
            </a:endParaRPr>
          </a:p>
        </p:txBody>
      </p:sp>
      <p:sp>
        <p:nvSpPr>
          <p:cNvPr id="13" name="13 CuadroTexto"/>
          <p:cNvSpPr txBox="1">
            <a:spLocks noChangeArrowheads="1"/>
          </p:cNvSpPr>
          <p:nvPr/>
        </p:nvSpPr>
        <p:spPr bwMode="auto">
          <a:xfrm>
            <a:off x="7242168" y="1981521"/>
            <a:ext cx="18850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1600" b="1" i="1" dirty="0" smtClean="0">
                <a:effectLst>
                  <a:outerShdw blurRad="38100" dist="38100" dir="2700000" algn="tl">
                    <a:srgbClr val="000000">
                      <a:alpha val="43137"/>
                    </a:srgbClr>
                  </a:outerShdw>
                </a:effectLst>
                <a:latin typeface="+mj-lt"/>
                <a:cs typeface="Arial" pitchFamily="34" charset="0"/>
              </a:rPr>
              <a:t>Alineación al Plan </a:t>
            </a:r>
            <a:endParaRPr lang="es-US" altLang="es-MX" sz="1600" b="1" i="1" dirty="0">
              <a:effectLst>
                <a:outerShdw blurRad="38100" dist="38100" dir="2700000" algn="tl">
                  <a:srgbClr val="000000">
                    <a:alpha val="43137"/>
                  </a:srgbClr>
                </a:outerShdw>
              </a:effectLst>
              <a:latin typeface="+mj-lt"/>
              <a:cs typeface="Arial" pitchFamily="34" charset="0"/>
            </a:endParaRPr>
          </a:p>
          <a:p>
            <a:pPr algn="ctr" eaLnBrk="1" hangingPunct="1">
              <a:spcBef>
                <a:spcPct val="0"/>
              </a:spcBef>
              <a:buClrTx/>
              <a:buFontTx/>
              <a:buNone/>
            </a:pPr>
            <a:r>
              <a:rPr lang="es-US" altLang="es-MX" sz="1600" b="1" i="1" dirty="0" smtClean="0">
                <a:effectLst>
                  <a:outerShdw blurRad="38100" dist="38100" dir="2700000" algn="tl">
                    <a:srgbClr val="000000">
                      <a:alpha val="43137"/>
                    </a:srgbClr>
                  </a:outerShdw>
                </a:effectLst>
                <a:latin typeface="+mj-lt"/>
                <a:cs typeface="Arial" pitchFamily="34" charset="0"/>
              </a:rPr>
              <a:t>Nacional de Desarrollo</a:t>
            </a:r>
            <a:endParaRPr lang="es-MX" altLang="es-MX" sz="1600" b="1" i="1" dirty="0">
              <a:effectLst>
                <a:outerShdw blurRad="38100" dist="38100" dir="2700000" algn="tl">
                  <a:srgbClr val="000000">
                    <a:alpha val="43137"/>
                  </a:srgbClr>
                </a:outerShdw>
              </a:effectLst>
              <a:latin typeface="+mj-lt"/>
              <a:cs typeface="Arial" pitchFamily="34" charset="0"/>
            </a:endParaRPr>
          </a:p>
        </p:txBody>
      </p:sp>
      <p:sp>
        <p:nvSpPr>
          <p:cNvPr id="14" name="14 CuadroTexto"/>
          <p:cNvSpPr txBox="1">
            <a:spLocks noChangeArrowheads="1"/>
          </p:cNvSpPr>
          <p:nvPr/>
        </p:nvSpPr>
        <p:spPr bwMode="auto">
          <a:xfrm>
            <a:off x="3494394" y="6226119"/>
            <a:ext cx="1928420" cy="584775"/>
          </a:xfrm>
          <a:prstGeom prst="rect">
            <a:avLst/>
          </a:prstGeom>
          <a:solidFill>
            <a:schemeClr val="bg1"/>
          </a:solidFill>
          <a:ln>
            <a:noFill/>
          </a:ln>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1600" b="1" i="1" dirty="0">
                <a:solidFill>
                  <a:srgbClr val="C00000"/>
                </a:solidFill>
                <a:effectLst>
                  <a:outerShdw blurRad="38100" dist="38100" dir="2700000" algn="tl">
                    <a:srgbClr val="000000">
                      <a:alpha val="43137"/>
                    </a:srgbClr>
                  </a:outerShdw>
                </a:effectLst>
                <a:latin typeface="+mj-lt"/>
                <a:cs typeface="Arial" pitchFamily="34" charset="0"/>
              </a:rPr>
              <a:t>Gestión Basada en Resultados (</a:t>
            </a:r>
            <a:r>
              <a:rPr lang="es-US" altLang="es-MX" sz="1600" b="1" i="1" dirty="0" err="1">
                <a:solidFill>
                  <a:srgbClr val="C00000"/>
                </a:solidFill>
                <a:effectLst>
                  <a:outerShdw blurRad="38100" dist="38100" dir="2700000" algn="tl">
                    <a:srgbClr val="000000">
                      <a:alpha val="43137"/>
                    </a:srgbClr>
                  </a:outerShdw>
                </a:effectLst>
                <a:latin typeface="+mj-lt"/>
                <a:cs typeface="Arial" pitchFamily="34" charset="0"/>
              </a:rPr>
              <a:t>GbR</a:t>
            </a:r>
            <a:r>
              <a:rPr lang="es-US" altLang="es-MX" sz="1600" b="1" i="1" dirty="0">
                <a:solidFill>
                  <a:srgbClr val="C00000"/>
                </a:solidFill>
                <a:effectLst>
                  <a:outerShdw blurRad="38100" dist="38100" dir="2700000" algn="tl">
                    <a:srgbClr val="000000">
                      <a:alpha val="43137"/>
                    </a:srgbClr>
                  </a:outerShdw>
                </a:effectLst>
                <a:latin typeface="+mj-lt"/>
                <a:cs typeface="Arial" pitchFamily="34" charset="0"/>
              </a:rPr>
              <a:t>)</a:t>
            </a:r>
            <a:endParaRPr lang="es-MX" altLang="es-MX" sz="1600" b="1" i="1" dirty="0">
              <a:solidFill>
                <a:srgbClr val="C00000"/>
              </a:solidFill>
              <a:effectLst>
                <a:outerShdw blurRad="38100" dist="38100" dir="2700000" algn="tl">
                  <a:srgbClr val="000000">
                    <a:alpha val="43137"/>
                  </a:srgbClr>
                </a:outerShdw>
              </a:effectLst>
              <a:latin typeface="+mj-lt"/>
              <a:cs typeface="Arial" pitchFamily="34" charset="0"/>
            </a:endParaRPr>
          </a:p>
        </p:txBody>
      </p:sp>
      <p:sp>
        <p:nvSpPr>
          <p:cNvPr id="15" name="15 CuadroTexto"/>
          <p:cNvSpPr txBox="1">
            <a:spLocks noChangeArrowheads="1"/>
          </p:cNvSpPr>
          <p:nvPr/>
        </p:nvSpPr>
        <p:spPr bwMode="auto">
          <a:xfrm>
            <a:off x="-112400" y="2105633"/>
            <a:ext cx="1802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1400" b="1" dirty="0" smtClean="0">
                <a:effectLst>
                  <a:outerShdw blurRad="38100" dist="38100" dir="2700000" algn="tl">
                    <a:srgbClr val="000000">
                      <a:alpha val="43137"/>
                    </a:srgbClr>
                  </a:outerShdw>
                </a:effectLst>
                <a:latin typeface="+mj-lt"/>
                <a:cs typeface="Arial" pitchFamily="34" charset="0"/>
              </a:rPr>
              <a:t>Programa Anual de Evaluación 2018</a:t>
            </a:r>
          </a:p>
          <a:p>
            <a:pPr algn="ctr" eaLnBrk="1" hangingPunct="1">
              <a:spcBef>
                <a:spcPct val="0"/>
              </a:spcBef>
              <a:buClrTx/>
              <a:buFontTx/>
              <a:buNone/>
            </a:pPr>
            <a:r>
              <a:rPr lang="es-US" altLang="es-MX" sz="1400" b="1" dirty="0" smtClean="0">
                <a:latin typeface="+mj-lt"/>
                <a:cs typeface="Arial" pitchFamily="34" charset="0"/>
              </a:rPr>
              <a:t> (Aspectos susceptibles de Mejora)</a:t>
            </a:r>
            <a:endParaRPr lang="es-MX" altLang="es-MX" sz="1400" b="1" dirty="0">
              <a:latin typeface="+mj-lt"/>
              <a:cs typeface="Arial" pitchFamily="34" charset="0"/>
            </a:endParaRPr>
          </a:p>
        </p:txBody>
      </p:sp>
      <p:sp>
        <p:nvSpPr>
          <p:cNvPr id="16" name="14 CuadroTexto"/>
          <p:cNvSpPr txBox="1"/>
          <p:nvPr/>
        </p:nvSpPr>
        <p:spPr>
          <a:xfrm>
            <a:off x="3646792" y="2946951"/>
            <a:ext cx="1782421" cy="1514773"/>
          </a:xfrm>
          <a:prstGeom prst="ellipse">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a:ln/>
          <a:effectLst>
            <a:outerShdw blurRad="63500" sx="102000" sy="102000" algn="ct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lIns="0" rIns="0" rtlCol="0">
            <a:spAutoFit/>
          </a:bodyPr>
          <a:lstStyle/>
          <a:p>
            <a:pPr algn="ctr"/>
            <a:r>
              <a:rPr lang="es-MX" sz="1600" b="1" dirty="0" smtClean="0">
                <a:solidFill>
                  <a:schemeClr val="bg1"/>
                </a:solidFill>
              </a:rPr>
              <a:t>Proyecto de Presupuesto de Egresos 2016</a:t>
            </a:r>
            <a:endParaRPr lang="es-MX" sz="1600" b="1" dirty="0">
              <a:solidFill>
                <a:schemeClr val="bg1"/>
              </a:solidFill>
            </a:endParaRPr>
          </a:p>
        </p:txBody>
      </p:sp>
      <p:cxnSp>
        <p:nvCxnSpPr>
          <p:cNvPr id="17" name="15 Conector recto de flecha"/>
          <p:cNvCxnSpPr/>
          <p:nvPr/>
        </p:nvCxnSpPr>
        <p:spPr>
          <a:xfrm flipV="1">
            <a:off x="4581497" y="1981521"/>
            <a:ext cx="0" cy="67470"/>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16 Conector recto de flecha"/>
          <p:cNvCxnSpPr/>
          <p:nvPr/>
        </p:nvCxnSpPr>
        <p:spPr>
          <a:xfrm flipV="1">
            <a:off x="5197483" y="2767353"/>
            <a:ext cx="387879" cy="347332"/>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17 Conector recto de flecha"/>
          <p:cNvCxnSpPr/>
          <p:nvPr/>
        </p:nvCxnSpPr>
        <p:spPr>
          <a:xfrm>
            <a:off x="4876386" y="4440564"/>
            <a:ext cx="609600" cy="124018"/>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13 CuadroTexto"/>
          <p:cNvSpPr txBox="1">
            <a:spLocks noChangeArrowheads="1"/>
          </p:cNvSpPr>
          <p:nvPr/>
        </p:nvSpPr>
        <p:spPr bwMode="auto">
          <a:xfrm>
            <a:off x="7452734" y="4237780"/>
            <a:ext cx="15862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1600" b="1" i="1" dirty="0" smtClean="0">
                <a:effectLst>
                  <a:outerShdw blurRad="38100" dist="38100" dir="2700000" algn="tl">
                    <a:srgbClr val="000000">
                      <a:alpha val="43137"/>
                    </a:srgbClr>
                  </a:outerShdw>
                </a:effectLst>
                <a:latin typeface="+mj-lt"/>
                <a:cs typeface="Arabic Typesetting" panose="03020402040406030203" pitchFamily="66" charset="-78"/>
              </a:rPr>
              <a:t>Alineación con Programas, Metas e Indicadores</a:t>
            </a:r>
            <a:endParaRPr lang="es-MX" altLang="es-MX" sz="1600" b="1" i="1" dirty="0">
              <a:effectLst>
                <a:outerShdw blurRad="38100" dist="38100" dir="2700000" algn="tl">
                  <a:srgbClr val="000000">
                    <a:alpha val="43137"/>
                  </a:srgbClr>
                </a:outerShdw>
              </a:effectLst>
              <a:latin typeface="+mj-lt"/>
              <a:cs typeface="Arabic Typesetting" panose="03020402040406030203" pitchFamily="66" charset="-78"/>
            </a:endParaRPr>
          </a:p>
        </p:txBody>
      </p:sp>
      <p:sp>
        <p:nvSpPr>
          <p:cNvPr id="21" name="13 CuadroTexto"/>
          <p:cNvSpPr txBox="1">
            <a:spLocks noChangeArrowheads="1"/>
          </p:cNvSpPr>
          <p:nvPr/>
        </p:nvSpPr>
        <p:spPr bwMode="auto">
          <a:xfrm>
            <a:off x="6054394" y="5939953"/>
            <a:ext cx="1187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1600" b="1" i="1" dirty="0" smtClean="0">
                <a:effectLst>
                  <a:outerShdw blurRad="38100" dist="38100" dir="2700000" algn="tl">
                    <a:srgbClr val="000000">
                      <a:alpha val="43137"/>
                    </a:srgbClr>
                  </a:outerShdw>
                </a:effectLst>
                <a:latin typeface="+mj-lt"/>
              </a:rPr>
              <a:t>Costeo por Programas</a:t>
            </a:r>
            <a:endParaRPr lang="es-MX" altLang="es-MX" sz="1600" b="1" i="1" dirty="0">
              <a:effectLst>
                <a:outerShdw blurRad="38100" dist="38100" dir="2700000" algn="tl">
                  <a:srgbClr val="000000">
                    <a:alpha val="43137"/>
                  </a:srgbClr>
                </a:outerShdw>
              </a:effectLst>
              <a:latin typeface="+mj-lt"/>
            </a:endParaRPr>
          </a:p>
        </p:txBody>
      </p:sp>
      <p:sp>
        <p:nvSpPr>
          <p:cNvPr id="22" name="14 CuadroTexto"/>
          <p:cNvSpPr txBox="1">
            <a:spLocks noChangeArrowheads="1"/>
          </p:cNvSpPr>
          <p:nvPr/>
        </p:nvSpPr>
        <p:spPr bwMode="auto">
          <a:xfrm>
            <a:off x="108208" y="4583300"/>
            <a:ext cx="13477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1400" b="1" i="1" dirty="0" smtClean="0">
                <a:effectLst>
                  <a:outerShdw blurRad="38100" dist="38100" dir="2700000" algn="tl">
                    <a:srgbClr val="000000">
                      <a:alpha val="43137"/>
                    </a:srgbClr>
                  </a:outerShdw>
                </a:effectLst>
                <a:latin typeface="+mj-lt"/>
                <a:cs typeface="Arial" pitchFamily="34" charset="0"/>
              </a:rPr>
              <a:t>Avance Físico- Financiero Trimestral</a:t>
            </a:r>
            <a:endParaRPr lang="es-MX" altLang="es-MX" sz="1400" b="1" i="1" dirty="0">
              <a:effectLst>
                <a:outerShdw blurRad="38100" dist="38100" dir="2700000" algn="tl">
                  <a:srgbClr val="000000">
                    <a:alpha val="43137"/>
                  </a:srgbClr>
                </a:outerShdw>
              </a:effectLst>
              <a:latin typeface="+mj-lt"/>
              <a:cs typeface="Arial" pitchFamily="34" charset="0"/>
            </a:endParaRPr>
          </a:p>
        </p:txBody>
      </p:sp>
      <p:sp>
        <p:nvSpPr>
          <p:cNvPr id="23" name="21 CuadroTexto"/>
          <p:cNvSpPr txBox="1"/>
          <p:nvPr/>
        </p:nvSpPr>
        <p:spPr>
          <a:xfrm>
            <a:off x="3699808" y="2191746"/>
            <a:ext cx="1642504" cy="461665"/>
          </a:xfrm>
          <a:prstGeom prst="rect">
            <a:avLst/>
          </a:prstGeom>
          <a:solidFill>
            <a:schemeClr val="bg1"/>
          </a:solidFill>
        </p:spPr>
        <p:txBody>
          <a:bodyPr wrap="square" lIns="0" rIns="0" rtlCol="0">
            <a:spAutoFit/>
          </a:bodyPr>
          <a:lstStyle/>
          <a:p>
            <a:pPr algn="ctr"/>
            <a:r>
              <a:rPr lang="es-MX" altLang="es-MX" sz="1200" b="1" dirty="0" smtClean="0">
                <a:effectLst>
                  <a:outerShdw blurRad="38100" dist="38100" dir="2700000" algn="tl">
                    <a:srgbClr val="000000">
                      <a:alpha val="43137"/>
                    </a:srgbClr>
                  </a:outerShdw>
                </a:effectLst>
                <a:latin typeface="+mj-lt"/>
              </a:rPr>
              <a:t>Cuenta Pública Homologada al CONAC</a:t>
            </a:r>
          </a:p>
        </p:txBody>
      </p:sp>
      <p:sp>
        <p:nvSpPr>
          <p:cNvPr id="24" name="6 Nube"/>
          <p:cNvSpPr/>
          <p:nvPr/>
        </p:nvSpPr>
        <p:spPr>
          <a:xfrm>
            <a:off x="7242168" y="3114685"/>
            <a:ext cx="1841608" cy="697084"/>
          </a:xfrm>
          <a:prstGeom prst="cloud">
            <a:avLst/>
          </a:prstGeom>
          <a:no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s-US" sz="1600" b="1" dirty="0">
                <a:solidFill>
                  <a:srgbClr val="008000"/>
                </a:solidFill>
                <a:latin typeface="Comic Sans MS" panose="030F0702030302020204" pitchFamily="66" charset="0"/>
              </a:rPr>
              <a:t>¿Cómo le voy a hacer?</a:t>
            </a:r>
            <a:endParaRPr lang="es-MX" sz="1600" b="1" dirty="0">
              <a:solidFill>
                <a:srgbClr val="008000"/>
              </a:solidFill>
              <a:latin typeface="Comic Sans MS" panose="030F0702030302020204" pitchFamily="66" charset="0"/>
            </a:endParaRPr>
          </a:p>
        </p:txBody>
      </p:sp>
    </p:spTree>
    <p:extLst>
      <p:ext uri="{BB962C8B-B14F-4D97-AF65-F5344CB8AC3E}">
        <p14:creationId xmlns:p14="http://schemas.microsoft.com/office/powerpoint/2010/main" val="1152757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50901"/>
            <a:ext cx="7886700" cy="1325563"/>
          </a:xfrm>
        </p:spPr>
        <p:txBody>
          <a:bodyPr>
            <a:normAutofit/>
          </a:bodyPr>
          <a:lstStyle/>
          <a:p>
            <a:pPr algn="ctr"/>
            <a:r>
              <a:rPr lang="es-ES_tradnl" sz="3500" b="1" dirty="0" smtClean="0"/>
              <a:t>CONSEJO NACIONAL DE ARMONIZACI</a:t>
            </a:r>
            <a:r>
              <a:rPr lang="es-ES" sz="3500" b="1" dirty="0" smtClean="0"/>
              <a:t>ÓN CONTABLE (CONAC)</a:t>
            </a:r>
            <a:endParaRPr lang="es-ES_tradnl" sz="3500" b="1" dirty="0"/>
          </a:p>
        </p:txBody>
      </p:sp>
      <p:sp>
        <p:nvSpPr>
          <p:cNvPr id="5" name="CuadroTexto 4"/>
          <p:cNvSpPr txBox="1"/>
          <p:nvPr/>
        </p:nvSpPr>
        <p:spPr>
          <a:xfrm>
            <a:off x="251520" y="1196752"/>
            <a:ext cx="8640960" cy="5786199"/>
          </a:xfrm>
          <a:prstGeom prst="rect">
            <a:avLst/>
          </a:prstGeom>
          <a:noFill/>
        </p:spPr>
        <p:txBody>
          <a:bodyPr wrap="square" rtlCol="0">
            <a:spAutoFit/>
          </a:bodyPr>
          <a:lstStyle/>
          <a:p>
            <a:r>
              <a:rPr lang="es-ES" sz="3200" b="1" dirty="0" smtClean="0"/>
              <a:t>Acuerdo por el que se emite la Clasificación Programática (Tipología General)</a:t>
            </a:r>
            <a:endParaRPr lang="es-ES" sz="3200" b="1" dirty="0"/>
          </a:p>
          <a:p>
            <a:pPr algn="r"/>
            <a:endParaRPr lang="es-ES" b="1" dirty="0" smtClean="0">
              <a:solidFill>
                <a:schemeClr val="accent1">
                  <a:lumMod val="75000"/>
                </a:schemeClr>
              </a:solidFill>
            </a:endParaRPr>
          </a:p>
          <a:p>
            <a:r>
              <a:rPr lang="es-ES_tradnl" sz="2000" b="1" dirty="0" smtClean="0"/>
              <a:t>Programas Presupuestarios: </a:t>
            </a:r>
            <a:endParaRPr lang="es-ES_tradnl" sz="2800" b="1" dirty="0"/>
          </a:p>
          <a:p>
            <a:endParaRPr lang="es-ES_tradnl" sz="800" b="1" dirty="0" smtClean="0"/>
          </a:p>
          <a:p>
            <a:endParaRPr lang="es-ES_tradnl" sz="900" b="1" dirty="0"/>
          </a:p>
          <a:p>
            <a:r>
              <a:rPr lang="es-ES_tradnl" sz="2000" b="1" dirty="0" smtClean="0"/>
              <a:t>	Subsidios: Sector Social y Privado o Entidades Federativas y Municipios.</a:t>
            </a:r>
          </a:p>
          <a:p>
            <a:r>
              <a:rPr lang="es-ES_tradnl" sz="2000" b="1" dirty="0" smtClean="0"/>
              <a:t>	Desempeño de Funciones:</a:t>
            </a:r>
          </a:p>
          <a:p>
            <a:r>
              <a:rPr lang="es-ES_tradnl" sz="2000" b="1" dirty="0"/>
              <a:t>	</a:t>
            </a:r>
            <a:endParaRPr lang="es-ES_tradnl" sz="2000" b="1" dirty="0" smtClean="0"/>
          </a:p>
          <a:p>
            <a:r>
              <a:rPr lang="es-ES_tradnl" sz="2000" b="1" dirty="0"/>
              <a:t>	</a:t>
            </a:r>
            <a:r>
              <a:rPr lang="es-ES_tradnl" sz="2000" b="1" dirty="0" smtClean="0"/>
              <a:t>	Desempeño de las Funciones: </a:t>
            </a:r>
          </a:p>
          <a:p>
            <a:endParaRPr lang="es-ES_tradnl" sz="900" b="1" dirty="0"/>
          </a:p>
          <a:p>
            <a:pPr algn="just"/>
            <a:r>
              <a:rPr lang="es-ES_tradnl" sz="2000" b="1" dirty="0" smtClean="0"/>
              <a:t>			Prestaci</a:t>
            </a:r>
            <a:r>
              <a:rPr lang="es-ES" sz="2000" b="1" dirty="0" err="1" smtClean="0"/>
              <a:t>ón</a:t>
            </a:r>
            <a:r>
              <a:rPr lang="es-ES" sz="2000" b="1" dirty="0" smtClean="0"/>
              <a:t> de Servicios Públicos: </a:t>
            </a:r>
            <a:r>
              <a:rPr lang="es-ES" sz="2400" b="1" dirty="0" smtClean="0"/>
              <a:t>(E) </a:t>
            </a:r>
            <a:r>
              <a:rPr lang="es-ES" sz="2000" dirty="0" smtClean="0"/>
              <a:t>Actividades del sector público, que realiza en forma directa, regular y continua, para satisfacer demandas de la sociedad, de interés general, atendiendo a las personas en sus diferentes esferas jurídicas, a través de las siguientes finalidades:</a:t>
            </a:r>
          </a:p>
          <a:p>
            <a:pPr algn="just"/>
            <a:r>
              <a:rPr lang="es-ES" sz="2000" dirty="0" smtClean="0"/>
              <a:t>i).-Funciones de Gobierno</a:t>
            </a:r>
          </a:p>
          <a:p>
            <a:pPr algn="just"/>
            <a:r>
              <a:rPr lang="es-ES" sz="2000" dirty="0" smtClean="0"/>
              <a:t>ii).- Funciones de Desarrollo Social</a:t>
            </a:r>
          </a:p>
          <a:p>
            <a:pPr algn="just"/>
            <a:r>
              <a:rPr lang="es-ES" sz="2000" dirty="0" smtClean="0"/>
              <a:t>iii).- Funciones de Desarrollo Económico</a:t>
            </a:r>
            <a:endParaRPr lang="es-ES_tradnl" dirty="0" smtClean="0"/>
          </a:p>
          <a:p>
            <a:endParaRPr lang="es-ES_tradnl" dirty="0"/>
          </a:p>
        </p:txBody>
      </p:sp>
      <p:pic>
        <p:nvPicPr>
          <p:cNvPr id="3" name="Imagen 2"/>
          <p:cNvPicPr>
            <a:picLocks noChangeAspect="1"/>
          </p:cNvPicPr>
          <p:nvPr/>
        </p:nvPicPr>
        <p:blipFill>
          <a:blip r:embed="rId3"/>
          <a:stretch>
            <a:fillRect/>
          </a:stretch>
        </p:blipFill>
        <p:spPr>
          <a:xfrm>
            <a:off x="6876256" y="620688"/>
            <a:ext cx="1950715" cy="788408"/>
          </a:xfrm>
          <a:prstGeom prst="rect">
            <a:avLst/>
          </a:prstGeom>
        </p:spPr>
      </p:pic>
    </p:spTree>
    <p:extLst>
      <p:ext uri="{BB962C8B-B14F-4D97-AF65-F5344CB8AC3E}">
        <p14:creationId xmlns:p14="http://schemas.microsoft.com/office/powerpoint/2010/main" val="486868747"/>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50901"/>
            <a:ext cx="7886700" cy="1325563"/>
          </a:xfrm>
        </p:spPr>
        <p:txBody>
          <a:bodyPr>
            <a:normAutofit/>
          </a:bodyPr>
          <a:lstStyle/>
          <a:p>
            <a:pPr algn="ctr"/>
            <a:r>
              <a:rPr lang="es-ES_tradnl" sz="3500" b="1" dirty="0" smtClean="0"/>
              <a:t>CONSEJO NACIONAL DE ARMONIZACI</a:t>
            </a:r>
            <a:r>
              <a:rPr lang="es-ES" sz="3500" b="1" dirty="0" smtClean="0"/>
              <a:t>ÓN CONTABLE (CONAC)</a:t>
            </a:r>
            <a:endParaRPr lang="es-ES_tradnl" sz="3500" b="1" dirty="0"/>
          </a:p>
        </p:txBody>
      </p:sp>
      <p:sp>
        <p:nvSpPr>
          <p:cNvPr id="5" name="CuadroTexto 4"/>
          <p:cNvSpPr txBox="1"/>
          <p:nvPr/>
        </p:nvSpPr>
        <p:spPr>
          <a:xfrm>
            <a:off x="251520" y="1196752"/>
            <a:ext cx="8640960" cy="6817251"/>
          </a:xfrm>
          <a:prstGeom prst="rect">
            <a:avLst/>
          </a:prstGeom>
          <a:noFill/>
        </p:spPr>
        <p:txBody>
          <a:bodyPr wrap="square" rtlCol="0">
            <a:spAutoFit/>
          </a:bodyPr>
          <a:lstStyle/>
          <a:p>
            <a:r>
              <a:rPr lang="es-ES" sz="3200" b="1" dirty="0" smtClean="0"/>
              <a:t>Acuerdo por el que se emite la Clasificación Programática (Tipología General)</a:t>
            </a:r>
            <a:endParaRPr lang="es-ES" sz="3200" b="1" dirty="0"/>
          </a:p>
          <a:p>
            <a:pPr algn="r"/>
            <a:endParaRPr lang="es-ES" b="1" dirty="0" smtClean="0">
              <a:solidFill>
                <a:schemeClr val="accent1">
                  <a:lumMod val="75000"/>
                </a:schemeClr>
              </a:solidFill>
            </a:endParaRPr>
          </a:p>
          <a:p>
            <a:r>
              <a:rPr lang="es-ES_tradnl" sz="2000" b="1" dirty="0" smtClean="0"/>
              <a:t>Programas Presupuestarios:</a:t>
            </a:r>
          </a:p>
          <a:p>
            <a:endParaRPr lang="es-ES_tradnl" sz="900" b="1" dirty="0"/>
          </a:p>
          <a:p>
            <a:r>
              <a:rPr lang="es-ES_tradnl" sz="2000" b="1" dirty="0" smtClean="0"/>
              <a:t>	Programa de Gasto Federalizado</a:t>
            </a:r>
            <a:r>
              <a:rPr lang="es-ES_tradnl" sz="2000" b="1" dirty="0"/>
              <a:t>	</a:t>
            </a:r>
            <a:endParaRPr lang="es-ES_tradnl" sz="2000" b="1" dirty="0" smtClean="0"/>
          </a:p>
          <a:p>
            <a:r>
              <a:rPr lang="es-ES_tradnl" sz="2000" b="1" dirty="0"/>
              <a:t>	</a:t>
            </a:r>
            <a:endParaRPr lang="es-ES" sz="2000" b="1" dirty="0" smtClean="0"/>
          </a:p>
          <a:p>
            <a:pPr algn="just"/>
            <a:r>
              <a:rPr lang="es-ES" sz="2000" b="1" dirty="0"/>
              <a:t>	</a:t>
            </a:r>
            <a:r>
              <a:rPr lang="es-ES" sz="2000" b="1" dirty="0" smtClean="0"/>
              <a:t>	Gasto Federalizado </a:t>
            </a:r>
            <a:r>
              <a:rPr lang="es-ES" sz="2400" b="1" dirty="0" smtClean="0"/>
              <a:t>(I).- </a:t>
            </a:r>
            <a:r>
              <a:rPr lang="es-ES" sz="2000" dirty="0" smtClean="0"/>
              <a:t>Aportaciones Federales realizadas a las entidades federativas y municipios a través del ramo 33 y otras aportaciones en términos de las disposiciones aplicables, así como gasto federal reasignado a entidades federativas.</a:t>
            </a:r>
          </a:p>
          <a:p>
            <a:pPr algn="just"/>
            <a:endParaRPr lang="es-ES" sz="2000" dirty="0"/>
          </a:p>
          <a:p>
            <a:pPr algn="just"/>
            <a:r>
              <a:rPr lang="es-ES" sz="2000" dirty="0" smtClean="0"/>
              <a:t>Fondo de Aportaciones para la Seguridad </a:t>
            </a:r>
            <a:r>
              <a:rPr lang="es-ES" sz="2000" dirty="0"/>
              <a:t>P</a:t>
            </a:r>
            <a:r>
              <a:rPr lang="es-ES" sz="2000" dirty="0" smtClean="0"/>
              <a:t>ública (FASP).</a:t>
            </a:r>
          </a:p>
          <a:p>
            <a:pPr algn="just"/>
            <a:endParaRPr lang="es-ES" sz="2000" dirty="0"/>
          </a:p>
          <a:p>
            <a:pPr algn="just"/>
            <a:r>
              <a:rPr lang="es-ES" sz="2000" dirty="0" smtClean="0"/>
              <a:t>	</a:t>
            </a:r>
            <a:r>
              <a:rPr lang="es-ES" sz="2000" b="1" dirty="0" smtClean="0"/>
              <a:t>Participaciones a Entidades federativas y Municipios. </a:t>
            </a:r>
            <a:r>
              <a:rPr lang="es-ES" sz="2400" b="1" dirty="0" smtClean="0"/>
              <a:t>(C )</a:t>
            </a:r>
          </a:p>
          <a:p>
            <a:pPr algn="just"/>
            <a:endParaRPr lang="es-ES" sz="2000" dirty="0" smtClean="0"/>
          </a:p>
          <a:p>
            <a:pPr algn="just"/>
            <a:endParaRPr lang="es-ES" sz="2000" dirty="0"/>
          </a:p>
          <a:p>
            <a:pPr algn="just"/>
            <a:endParaRPr lang="es-ES" sz="2000" dirty="0" smtClean="0"/>
          </a:p>
          <a:p>
            <a:pPr algn="just"/>
            <a:r>
              <a:rPr lang="es-ES" sz="2000" dirty="0"/>
              <a:t>	</a:t>
            </a:r>
            <a:r>
              <a:rPr lang="es-ES" sz="2000" dirty="0" smtClean="0"/>
              <a:t>		</a:t>
            </a:r>
          </a:p>
          <a:p>
            <a:r>
              <a:rPr lang="es-ES" sz="2000" b="1" dirty="0"/>
              <a:t>	</a:t>
            </a:r>
            <a:r>
              <a:rPr lang="es-ES" sz="2000" b="1" dirty="0" smtClean="0"/>
              <a:t>		</a:t>
            </a:r>
            <a:endParaRPr lang="es-ES_tradnl" dirty="0" smtClean="0"/>
          </a:p>
          <a:p>
            <a:endParaRPr lang="es-ES_tradnl" dirty="0"/>
          </a:p>
        </p:txBody>
      </p:sp>
      <p:pic>
        <p:nvPicPr>
          <p:cNvPr id="3" name="Imagen 2"/>
          <p:cNvPicPr>
            <a:picLocks noChangeAspect="1"/>
          </p:cNvPicPr>
          <p:nvPr/>
        </p:nvPicPr>
        <p:blipFill>
          <a:blip r:embed="rId3"/>
          <a:stretch>
            <a:fillRect/>
          </a:stretch>
        </p:blipFill>
        <p:spPr>
          <a:xfrm>
            <a:off x="6456015" y="662089"/>
            <a:ext cx="2247900" cy="714375"/>
          </a:xfrm>
          <a:prstGeom prst="rect">
            <a:avLst/>
          </a:prstGeom>
        </p:spPr>
      </p:pic>
    </p:spTree>
    <p:extLst>
      <p:ext uri="{BB962C8B-B14F-4D97-AF65-F5344CB8AC3E}">
        <p14:creationId xmlns:p14="http://schemas.microsoft.com/office/powerpoint/2010/main" val="185304172"/>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7 CuadroTexto"/>
          <p:cNvSpPr txBox="1"/>
          <p:nvPr/>
        </p:nvSpPr>
        <p:spPr>
          <a:xfrm>
            <a:off x="755576" y="332656"/>
            <a:ext cx="7932428" cy="3477875"/>
          </a:xfrm>
          <a:prstGeom prst="rect">
            <a:avLst/>
          </a:prstGeom>
          <a:solidFill>
            <a:schemeClr val="bg1"/>
          </a:solidFill>
        </p:spPr>
        <p:txBody>
          <a:bodyPr wrap="square" rtlCol="0">
            <a:spAutoFit/>
          </a:bodyPr>
          <a:lstStyle/>
          <a:p>
            <a:pPr algn="ctr"/>
            <a:r>
              <a:rPr lang="es-ES" sz="6000" b="1" dirty="0" smtClean="0">
                <a:latin typeface="Apple Chancery" charset="0"/>
                <a:ea typeface="Apple Chancery" charset="0"/>
                <a:cs typeface="Apple Chancery" charset="0"/>
              </a:rPr>
              <a:t>PRESUPUESTO</a:t>
            </a:r>
          </a:p>
          <a:p>
            <a:pPr algn="ctr"/>
            <a:endParaRPr lang="es-ES" sz="2000" b="1" dirty="0">
              <a:latin typeface="Apple Chancery" charset="0"/>
              <a:ea typeface="Apple Chancery" charset="0"/>
              <a:cs typeface="Apple Chancery" charset="0"/>
            </a:endParaRPr>
          </a:p>
          <a:p>
            <a:pPr algn="ctr"/>
            <a:r>
              <a:rPr lang="es-ES" sz="6000" b="1" dirty="0" smtClean="0">
                <a:latin typeface="Apple Chancery" charset="0"/>
                <a:ea typeface="Apple Chancery" charset="0"/>
                <a:cs typeface="Apple Chancery" charset="0"/>
              </a:rPr>
              <a:t>¿CUÁNTO REQUIERO?</a:t>
            </a:r>
          </a:p>
          <a:p>
            <a:pPr algn="ctr"/>
            <a:endParaRPr lang="es-MX" sz="2000" b="1" dirty="0">
              <a:latin typeface="Apple Chancery" charset="0"/>
              <a:ea typeface="Apple Chancery" charset="0"/>
              <a:cs typeface="Apple Chancery" charset="0"/>
            </a:endParaRPr>
          </a:p>
        </p:txBody>
      </p:sp>
      <p:sp>
        <p:nvSpPr>
          <p:cNvPr id="10" name="13 CuadroTexto"/>
          <p:cNvSpPr txBox="1">
            <a:spLocks noChangeArrowheads="1"/>
          </p:cNvSpPr>
          <p:nvPr/>
        </p:nvSpPr>
        <p:spPr bwMode="auto">
          <a:xfrm>
            <a:off x="2051720" y="3573016"/>
            <a:ext cx="51125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08000"/>
              </a:buClr>
              <a:buFont typeface="Wingdings" pitchFamily="2" charset="2"/>
              <a:buChar char="ü"/>
              <a:defRPr sz="2600">
                <a:solidFill>
                  <a:schemeClr val="tx1"/>
                </a:solidFill>
                <a:latin typeface="Calibri" pitchFamily="34" charset="0"/>
                <a:ea typeface="ＭＳ Ｐゴシック" pitchFamily="34" charset="-128"/>
              </a:defRPr>
            </a:lvl1pPr>
            <a:lvl2pPr marL="742950" indent="-285750" eaLnBrk="0" hangingPunct="0">
              <a:spcBef>
                <a:spcPct val="20000"/>
              </a:spcBef>
              <a:buClr>
                <a:srgbClr val="408000"/>
              </a:buClr>
              <a:buFont typeface="Wingdings" pitchFamily="2" charset="2"/>
              <a:buChar char="q"/>
              <a:defRPr sz="2400">
                <a:solidFill>
                  <a:schemeClr val="tx1"/>
                </a:solidFill>
                <a:latin typeface="Calibri" pitchFamily="34" charset="0"/>
                <a:ea typeface="ＭＳ Ｐゴシック" pitchFamily="34" charset="-128"/>
              </a:defRPr>
            </a:lvl2pPr>
            <a:lvl3pPr marL="1143000" indent="-228600" eaLnBrk="0" hangingPunct="0">
              <a:spcBef>
                <a:spcPct val="20000"/>
              </a:spcBef>
              <a:buClr>
                <a:srgbClr val="408000"/>
              </a:buClr>
              <a:buFont typeface="Wingdings" pitchFamily="2" charset="2"/>
              <a:buChar char="Ø"/>
              <a:defRPr sz="2400">
                <a:solidFill>
                  <a:schemeClr val="tx1"/>
                </a:solidFill>
                <a:latin typeface="Calibri" pitchFamily="34" charset="0"/>
                <a:ea typeface="ＭＳ Ｐゴシック" pitchFamily="34" charset="-128"/>
              </a:defRPr>
            </a:lvl3pPr>
            <a:lvl4pPr marL="1600200" indent="-228600" eaLnBrk="0" hangingPunct="0">
              <a:spcBef>
                <a:spcPct val="20000"/>
              </a:spcBef>
              <a:buClr>
                <a:srgbClr val="408000"/>
              </a:buClr>
              <a:buFont typeface="Courier New" pitchFamily="49" charset="0"/>
              <a:buChar char="o"/>
              <a:defRPr sz="2400">
                <a:solidFill>
                  <a:schemeClr val="tx1"/>
                </a:solidFill>
                <a:latin typeface="Calibri" pitchFamily="34" charset="0"/>
                <a:ea typeface="ＭＳ Ｐゴシック" pitchFamily="34" charset="-128"/>
              </a:defRPr>
            </a:lvl4pPr>
            <a:lvl5pPr marL="2057400" indent="-228600" eaLnBrk="0" hangingPunct="0">
              <a:spcBef>
                <a:spcPct val="20000"/>
              </a:spcBef>
              <a:buClr>
                <a:srgbClr val="408000"/>
              </a:buClr>
              <a:buFont typeface="Wingdings" pitchFamily="2" charset="2"/>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rgbClr val="408000"/>
              </a:buClr>
              <a:buFont typeface="Wingdings" pitchFamily="2" charset="2"/>
              <a:buChar char="§"/>
              <a:defRPr sz="24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s-US" altLang="es-MX" sz="3200" b="1" i="1" dirty="0" smtClean="0">
                <a:effectLst>
                  <a:outerShdw blurRad="38100" dist="38100" dir="2700000" algn="tl">
                    <a:srgbClr val="000000">
                      <a:alpha val="43137"/>
                    </a:srgbClr>
                  </a:outerShdw>
                </a:effectLst>
                <a:latin typeface="+mj-lt"/>
                <a:cs typeface="Arabic Typesetting" panose="03020402040406030203" pitchFamily="66" charset="-78"/>
              </a:rPr>
              <a:t>Alineación con Programas, Metas e Indicadores</a:t>
            </a:r>
            <a:endParaRPr lang="es-MX" altLang="es-MX" sz="3200" b="1" i="1" dirty="0">
              <a:effectLst>
                <a:outerShdw blurRad="38100" dist="38100" dir="2700000" algn="tl">
                  <a:srgbClr val="000000">
                    <a:alpha val="43137"/>
                  </a:srgbClr>
                </a:outerShdw>
              </a:effectLst>
              <a:latin typeface="+mj-lt"/>
              <a:cs typeface="Arabic Typesetting" panose="03020402040406030203" pitchFamily="66" charset="-78"/>
            </a:endParaRPr>
          </a:p>
        </p:txBody>
      </p:sp>
      <p:pic>
        <p:nvPicPr>
          <p:cNvPr id="2" name="Imagen 1"/>
          <p:cNvPicPr>
            <a:picLocks noChangeAspect="1"/>
          </p:cNvPicPr>
          <p:nvPr/>
        </p:nvPicPr>
        <p:blipFill>
          <a:blip r:embed="rId2"/>
          <a:stretch>
            <a:fillRect/>
          </a:stretch>
        </p:blipFill>
        <p:spPr>
          <a:xfrm>
            <a:off x="4860032" y="4797153"/>
            <a:ext cx="3528392" cy="1285716"/>
          </a:xfrm>
          <a:prstGeom prst="rect">
            <a:avLst/>
          </a:prstGeom>
        </p:spPr>
      </p:pic>
      <p:pic>
        <p:nvPicPr>
          <p:cNvPr id="3" name="Imagen 2"/>
          <p:cNvPicPr>
            <a:picLocks noChangeAspect="1"/>
          </p:cNvPicPr>
          <p:nvPr/>
        </p:nvPicPr>
        <p:blipFill>
          <a:blip r:embed="rId3"/>
          <a:stretch>
            <a:fillRect/>
          </a:stretch>
        </p:blipFill>
        <p:spPr>
          <a:xfrm>
            <a:off x="323528" y="4692218"/>
            <a:ext cx="4248472" cy="1390650"/>
          </a:xfrm>
          <a:prstGeom prst="rect">
            <a:avLst/>
          </a:prstGeom>
        </p:spPr>
      </p:pic>
    </p:spTree>
    <p:extLst>
      <p:ext uri="{BB962C8B-B14F-4D97-AF65-F5344CB8AC3E}">
        <p14:creationId xmlns:p14="http://schemas.microsoft.com/office/powerpoint/2010/main" val="1230190909"/>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7 CuadroTexto"/>
          <p:cNvSpPr txBox="1"/>
          <p:nvPr/>
        </p:nvSpPr>
        <p:spPr>
          <a:xfrm>
            <a:off x="251520" y="1700808"/>
            <a:ext cx="7932428" cy="1015663"/>
          </a:xfrm>
          <a:prstGeom prst="rect">
            <a:avLst/>
          </a:prstGeom>
          <a:solidFill>
            <a:schemeClr val="bg1"/>
          </a:solidFill>
        </p:spPr>
        <p:txBody>
          <a:bodyPr wrap="square" rtlCol="0">
            <a:spAutoFit/>
          </a:bodyPr>
          <a:lstStyle/>
          <a:p>
            <a:pPr algn="ctr"/>
            <a:endParaRPr lang="es-MX" sz="6000" b="1" dirty="0">
              <a:latin typeface="Apple Chancery" charset="0"/>
              <a:ea typeface="Apple Chancery" charset="0"/>
              <a:cs typeface="Apple Chancery" charset="0"/>
            </a:endParaRPr>
          </a:p>
        </p:txBody>
      </p:sp>
      <p:sp>
        <p:nvSpPr>
          <p:cNvPr id="2" name="Rectángulo 1"/>
          <p:cNvSpPr/>
          <p:nvPr/>
        </p:nvSpPr>
        <p:spPr>
          <a:xfrm>
            <a:off x="527578" y="1846932"/>
            <a:ext cx="7380312" cy="4678204"/>
          </a:xfrm>
          <a:prstGeom prst="rect">
            <a:avLst/>
          </a:prstGeom>
        </p:spPr>
        <p:txBody>
          <a:bodyPr wrap="square">
            <a:spAutoFit/>
          </a:bodyPr>
          <a:lstStyle/>
          <a:p>
            <a:pPr algn="just"/>
            <a:r>
              <a:rPr lang="es-MX" sz="2800" b="1" dirty="0"/>
              <a:t>Gestión para resultados (GpR)</a:t>
            </a:r>
          </a:p>
          <a:p>
            <a:pPr lvl="2" algn="just"/>
            <a:r>
              <a:rPr lang="es-MX" sz="2800" dirty="0"/>
              <a:t>Modelo de cultura organizacional, directiva y de desempeño con énfasis en los resultados: qué se hace, qué se logra y cuál es su impacto en el bienestar de la </a:t>
            </a:r>
            <a:r>
              <a:rPr lang="es-MX" sz="2800" dirty="0" smtClean="0"/>
              <a:t>población.</a:t>
            </a:r>
            <a:endParaRPr lang="es-MX" sz="2800" dirty="0"/>
          </a:p>
          <a:p>
            <a:pPr lvl="1" algn="just"/>
            <a:endParaRPr lang="es-MX" dirty="0"/>
          </a:p>
          <a:p>
            <a:pPr marL="0" lvl="1" algn="just"/>
            <a:r>
              <a:rPr lang="es-MX" sz="2800" b="1" dirty="0"/>
              <a:t> Objetivos:</a:t>
            </a:r>
          </a:p>
          <a:p>
            <a:pPr lvl="2" algn="just"/>
            <a:r>
              <a:rPr lang="es-MX" sz="2800" dirty="0"/>
              <a:t>Generar capacidad en las instituciones para que logren los objetivos (resultados) del PND y los que </a:t>
            </a:r>
            <a:r>
              <a:rPr lang="es-MX" sz="2800" dirty="0" smtClean="0"/>
              <a:t>emanan.</a:t>
            </a:r>
            <a:endParaRPr lang="es-ES_tradnl" dirty="0"/>
          </a:p>
        </p:txBody>
      </p:sp>
      <p:pic>
        <p:nvPicPr>
          <p:cNvPr id="4" name="Imagen 3"/>
          <p:cNvPicPr>
            <a:picLocks noChangeAspect="1"/>
          </p:cNvPicPr>
          <p:nvPr/>
        </p:nvPicPr>
        <p:blipFill>
          <a:blip r:embed="rId2"/>
          <a:stretch>
            <a:fillRect/>
          </a:stretch>
        </p:blipFill>
        <p:spPr>
          <a:xfrm>
            <a:off x="5292080" y="260648"/>
            <a:ext cx="3311942" cy="1876425"/>
          </a:xfrm>
          <a:prstGeom prst="rect">
            <a:avLst/>
          </a:prstGeom>
        </p:spPr>
      </p:pic>
    </p:spTree>
    <p:extLst>
      <p:ext uri="{BB962C8B-B14F-4D97-AF65-F5344CB8AC3E}">
        <p14:creationId xmlns:p14="http://schemas.microsoft.com/office/powerpoint/2010/main" val="933256193"/>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p:cNvCxnSpPr/>
          <p:nvPr/>
        </p:nvCxnSpPr>
        <p:spPr>
          <a:xfrm>
            <a:off x="-18008" y="1124744"/>
            <a:ext cx="8478440" cy="1588"/>
          </a:xfrm>
          <a:prstGeom prst="line">
            <a:avLst/>
          </a:prstGeom>
          <a:ln w="25400">
            <a:solidFill>
              <a:srgbClr val="17365E"/>
            </a:solidFill>
          </a:ln>
        </p:spPr>
        <p:style>
          <a:lnRef idx="1">
            <a:schemeClr val="accent1"/>
          </a:lnRef>
          <a:fillRef idx="0">
            <a:schemeClr val="accent1"/>
          </a:fillRef>
          <a:effectRef idx="0">
            <a:schemeClr val="accent1"/>
          </a:effectRef>
          <a:fontRef idx="minor">
            <a:schemeClr val="tx1"/>
          </a:fontRef>
        </p:style>
      </p:cxnSp>
      <p:sp>
        <p:nvSpPr>
          <p:cNvPr id="13" name="2 Título"/>
          <p:cNvSpPr txBox="1">
            <a:spLocks/>
          </p:cNvSpPr>
          <p:nvPr/>
        </p:nvSpPr>
        <p:spPr>
          <a:xfrm>
            <a:off x="251520" y="202630"/>
            <a:ext cx="8075240" cy="1282154"/>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s-ES_tradnl" sz="2400" b="1" cap="all" spc="0" dirty="0" smtClean="0">
              <a:ln w="0"/>
              <a:solidFill>
                <a:schemeClr val="tx1"/>
              </a:solidFill>
              <a:effectLst/>
              <a:latin typeface="Times New Roman" panose="02020603050405020304" pitchFamily="18" charset="0"/>
              <a:cs typeface="Times New Roman" panose="02020603050405020304" pitchFamily="18" charset="0"/>
            </a:endParaRPr>
          </a:p>
          <a:p>
            <a:r>
              <a:rPr lang="es-ES_tradnl" sz="2000" b="1" cap="all" spc="0" dirty="0" smtClean="0">
                <a:ln w="0"/>
                <a:solidFill>
                  <a:schemeClr val="tx1"/>
                </a:solidFill>
                <a:effectLst/>
                <a:latin typeface="Times New Roman" panose="02020603050405020304" pitchFamily="18" charset="0"/>
                <a:cs typeface="Times New Roman" panose="02020603050405020304" pitchFamily="18" charset="0"/>
              </a:rPr>
              <a:t> </a:t>
            </a:r>
            <a:endParaRPr lang="es-MX" sz="4800" b="1" cap="all" spc="0" dirty="0">
              <a:ln w="0"/>
              <a:solidFill>
                <a:schemeClr val="tx1"/>
              </a:solidFill>
              <a:effectLst/>
            </a:endParaRPr>
          </a:p>
        </p:txBody>
      </p:sp>
      <p:sp>
        <p:nvSpPr>
          <p:cNvPr id="14" name="13 CuadroTexto"/>
          <p:cNvSpPr txBox="1"/>
          <p:nvPr/>
        </p:nvSpPr>
        <p:spPr>
          <a:xfrm>
            <a:off x="899592" y="1268760"/>
            <a:ext cx="6588732" cy="769441"/>
          </a:xfrm>
          <a:prstGeom prst="rect">
            <a:avLst/>
          </a:prstGeom>
          <a:noFill/>
          <a:ln>
            <a:solidFill>
              <a:srgbClr val="FF0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spcBef>
                <a:spcPts val="300"/>
              </a:spcBef>
              <a:spcAft>
                <a:spcPts val="300"/>
              </a:spcAft>
            </a:pPr>
            <a:endParaRPr lang="es-ES" sz="500" b="1" spc="300" dirty="0" smtClean="0">
              <a:solidFill>
                <a:schemeClr val="bg1"/>
              </a:solidFill>
              <a:latin typeface="Arial" pitchFamily="34" charset="0"/>
              <a:cs typeface="Arial" pitchFamily="34" charset="0"/>
            </a:endParaRPr>
          </a:p>
          <a:p>
            <a:pPr algn="ctr">
              <a:spcBef>
                <a:spcPts val="300"/>
              </a:spcBef>
              <a:spcAft>
                <a:spcPts val="300"/>
              </a:spcAft>
            </a:pPr>
            <a:r>
              <a:rPr lang="es-ES" sz="2400" b="1" spc="300" dirty="0" smtClean="0">
                <a:solidFill>
                  <a:schemeClr val="tx1"/>
                </a:solidFill>
                <a:latin typeface="Arial" pitchFamily="34" charset="0"/>
                <a:cs typeface="Arial" pitchFamily="34" charset="0"/>
              </a:rPr>
              <a:t> </a:t>
            </a:r>
            <a:r>
              <a:rPr lang="es-ES" sz="2000" b="1" spc="300" dirty="0" smtClean="0">
                <a:solidFill>
                  <a:schemeClr val="tx1"/>
                </a:solidFill>
                <a:latin typeface="Times New Roman" panose="02020603050405020304" pitchFamily="18" charset="0"/>
                <a:cs typeface="Times New Roman" panose="02020603050405020304" pitchFamily="18" charset="0"/>
              </a:rPr>
              <a:t>5 Principios Básicos de la </a:t>
            </a:r>
            <a:r>
              <a:rPr lang="es-ES" sz="2000" b="1" spc="300" dirty="0" err="1" smtClean="0">
                <a:solidFill>
                  <a:schemeClr val="tx1"/>
                </a:solidFill>
                <a:latin typeface="Times New Roman" panose="02020603050405020304" pitchFamily="18" charset="0"/>
                <a:cs typeface="Times New Roman" panose="02020603050405020304" pitchFamily="18" charset="0"/>
              </a:rPr>
              <a:t>GpR</a:t>
            </a:r>
            <a:endParaRPr lang="es-ES" sz="2000" b="1" spc="300" dirty="0" smtClean="0">
              <a:solidFill>
                <a:schemeClr val="tx1"/>
              </a:solidFill>
              <a:latin typeface="Times New Roman" panose="02020603050405020304" pitchFamily="18" charset="0"/>
              <a:cs typeface="Times New Roman" panose="02020603050405020304" pitchFamily="18" charset="0"/>
            </a:endParaRPr>
          </a:p>
          <a:p>
            <a:pPr algn="ctr">
              <a:spcBef>
                <a:spcPts val="300"/>
              </a:spcBef>
              <a:spcAft>
                <a:spcPts val="300"/>
              </a:spcAft>
            </a:pPr>
            <a:endParaRPr lang="es-ES" sz="500" b="1" spc="300" dirty="0">
              <a:solidFill>
                <a:schemeClr val="bg1"/>
              </a:solidFill>
              <a:latin typeface="Arial" pitchFamily="34" charset="0"/>
              <a:cs typeface="Arial" pitchFamily="34" charset="0"/>
            </a:endParaRPr>
          </a:p>
        </p:txBody>
      </p:sp>
      <p:pic>
        <p:nvPicPr>
          <p:cNvPr id="15" name="Picture 1"/>
          <p:cNvPicPr>
            <a:picLocks noChangeAspect="1" noChangeArrowheads="1"/>
          </p:cNvPicPr>
          <p:nvPr/>
        </p:nvPicPr>
        <p:blipFill>
          <a:blip r:embed="rId3" cstate="print"/>
          <a:srcRect l="32184" t="39330" r="40057" b="22870"/>
          <a:stretch>
            <a:fillRect/>
          </a:stretch>
        </p:blipFill>
        <p:spPr bwMode="auto">
          <a:xfrm>
            <a:off x="2627784" y="3284984"/>
            <a:ext cx="2792111" cy="2376264"/>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59353" t="48780" r="19976" b="30430"/>
          <a:stretch>
            <a:fillRect/>
          </a:stretch>
        </p:blipFill>
        <p:spPr bwMode="auto">
          <a:xfrm>
            <a:off x="595360" y="3576463"/>
            <a:ext cx="2232248" cy="1063342"/>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pic>
        <p:nvPicPr>
          <p:cNvPr id="17" name="Picture 2"/>
          <p:cNvPicPr>
            <a:picLocks noChangeAspect="1" noChangeArrowheads="1"/>
          </p:cNvPicPr>
          <p:nvPr/>
        </p:nvPicPr>
        <p:blipFill>
          <a:blip r:embed="rId5" cstate="print"/>
          <a:srcRect l="59353" t="47835" r="19976" b="30430"/>
          <a:stretch>
            <a:fillRect/>
          </a:stretch>
        </p:blipFill>
        <p:spPr bwMode="auto">
          <a:xfrm>
            <a:off x="1110203" y="5376663"/>
            <a:ext cx="2138663" cy="1063661"/>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pic>
        <p:nvPicPr>
          <p:cNvPr id="18" name="Picture 2"/>
          <p:cNvPicPr>
            <a:picLocks noChangeAspect="1" noChangeArrowheads="1"/>
          </p:cNvPicPr>
          <p:nvPr/>
        </p:nvPicPr>
        <p:blipFill>
          <a:blip r:embed="rId6" cstate="print"/>
          <a:srcRect l="59353" t="47835" r="19976" b="35155"/>
          <a:stretch>
            <a:fillRect/>
          </a:stretch>
        </p:blipFill>
        <p:spPr bwMode="auto">
          <a:xfrm>
            <a:off x="5265090" y="5533177"/>
            <a:ext cx="2187229" cy="93610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pic>
        <p:nvPicPr>
          <p:cNvPr id="19" name="Picture 2"/>
          <p:cNvPicPr>
            <a:picLocks noChangeAspect="1" noChangeArrowheads="1"/>
          </p:cNvPicPr>
          <p:nvPr/>
        </p:nvPicPr>
        <p:blipFill>
          <a:blip r:embed="rId7" cstate="print"/>
          <a:srcRect l="59353" t="48780" r="19385" b="31375"/>
          <a:stretch>
            <a:fillRect/>
          </a:stretch>
        </p:blipFill>
        <p:spPr bwMode="auto">
          <a:xfrm>
            <a:off x="5419895" y="3540709"/>
            <a:ext cx="2464473" cy="116351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pic>
        <p:nvPicPr>
          <p:cNvPr id="20" name="Picture 2"/>
          <p:cNvPicPr>
            <a:picLocks noChangeAspect="1" noChangeArrowheads="1"/>
          </p:cNvPicPr>
          <p:nvPr/>
        </p:nvPicPr>
        <p:blipFill>
          <a:blip r:embed="rId8" cstate="print"/>
          <a:srcRect l="59353" t="47835" r="19976" b="30430"/>
          <a:stretch>
            <a:fillRect/>
          </a:stretch>
        </p:blipFill>
        <p:spPr bwMode="auto">
          <a:xfrm>
            <a:off x="3043840" y="2132856"/>
            <a:ext cx="2988123" cy="1151986"/>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2" name="CuadroTexto 1"/>
          <p:cNvSpPr txBox="1"/>
          <p:nvPr/>
        </p:nvSpPr>
        <p:spPr>
          <a:xfrm>
            <a:off x="1456841" y="480447"/>
            <a:ext cx="7015062" cy="630942"/>
          </a:xfrm>
          <a:prstGeom prst="rect">
            <a:avLst/>
          </a:prstGeom>
          <a:noFill/>
        </p:spPr>
        <p:txBody>
          <a:bodyPr wrap="none" rtlCol="0">
            <a:spAutoFit/>
          </a:bodyPr>
          <a:lstStyle/>
          <a:p>
            <a:r>
              <a:rPr lang="es-MX" sz="3500" b="1" cap="all" dirty="0">
                <a:ln w="0"/>
                <a:latin typeface="Apple Chancery" charset="0"/>
                <a:ea typeface="Apple Chancery" charset="0"/>
                <a:cs typeface="Apple Chancery" charset="0"/>
              </a:rPr>
              <a:t>Gesti</a:t>
            </a:r>
            <a:r>
              <a:rPr lang="es-ES" sz="3500" b="1" cap="all" dirty="0">
                <a:ln w="0"/>
                <a:latin typeface="Apple Chancery" charset="0"/>
                <a:ea typeface="Apple Chancery" charset="0"/>
                <a:cs typeface="Apple Chancery" charset="0"/>
              </a:rPr>
              <a:t>ón para resultados</a:t>
            </a:r>
            <a:endParaRPr lang="es-ES_tradnl" sz="3500" dirty="0"/>
          </a:p>
        </p:txBody>
      </p:sp>
    </p:spTree>
    <p:extLst>
      <p:ext uri="{BB962C8B-B14F-4D97-AF65-F5344CB8AC3E}">
        <p14:creationId xmlns:p14="http://schemas.microsoft.com/office/powerpoint/2010/main" val="350208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p:cNvCxnSpPr/>
          <p:nvPr/>
        </p:nvCxnSpPr>
        <p:spPr>
          <a:xfrm>
            <a:off x="-18008" y="1124744"/>
            <a:ext cx="8478440" cy="1588"/>
          </a:xfrm>
          <a:prstGeom prst="line">
            <a:avLst/>
          </a:prstGeom>
          <a:ln w="25400">
            <a:solidFill>
              <a:srgbClr val="17365E"/>
            </a:solidFill>
          </a:ln>
        </p:spPr>
        <p:style>
          <a:lnRef idx="1">
            <a:schemeClr val="accent1"/>
          </a:lnRef>
          <a:fillRef idx="0">
            <a:schemeClr val="accent1"/>
          </a:fillRef>
          <a:effectRef idx="0">
            <a:schemeClr val="accent1"/>
          </a:effectRef>
          <a:fontRef idx="minor">
            <a:schemeClr val="tx1"/>
          </a:fontRef>
        </p:style>
      </p:cxnSp>
      <p:sp>
        <p:nvSpPr>
          <p:cNvPr id="13" name="2 Título"/>
          <p:cNvSpPr txBox="1">
            <a:spLocks/>
          </p:cNvSpPr>
          <p:nvPr/>
        </p:nvSpPr>
        <p:spPr>
          <a:xfrm>
            <a:off x="183592" y="185046"/>
            <a:ext cx="8075240" cy="778098"/>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MX" sz="3500" b="1" cap="all" dirty="0" smtClean="0">
                <a:ln w="0"/>
                <a:solidFill>
                  <a:schemeClr val="tx1"/>
                </a:solidFill>
                <a:latin typeface="Apple Chancery" charset="0"/>
                <a:ea typeface="Apple Chancery" charset="0"/>
                <a:cs typeface="Apple Chancery" charset="0"/>
              </a:rPr>
              <a:t>Gesti</a:t>
            </a:r>
            <a:r>
              <a:rPr lang="es-ES" sz="3500" b="1" cap="all" dirty="0" smtClean="0">
                <a:ln w="0"/>
                <a:solidFill>
                  <a:schemeClr val="tx1"/>
                </a:solidFill>
                <a:latin typeface="Apple Chancery" charset="0"/>
                <a:ea typeface="Apple Chancery" charset="0"/>
                <a:cs typeface="Apple Chancery" charset="0"/>
              </a:rPr>
              <a:t>ón </a:t>
            </a:r>
            <a:r>
              <a:rPr lang="es-ES" sz="3500" b="1" cap="all" dirty="0">
                <a:ln w="0"/>
                <a:solidFill>
                  <a:schemeClr val="tx1"/>
                </a:solidFill>
                <a:latin typeface="Apple Chancery" charset="0"/>
                <a:ea typeface="Apple Chancery" charset="0"/>
                <a:cs typeface="Apple Chancery" charset="0"/>
              </a:rPr>
              <a:t>para </a:t>
            </a:r>
            <a:r>
              <a:rPr lang="es-ES" sz="3500" b="1" cap="all" dirty="0" smtClean="0">
                <a:ln w="0"/>
                <a:solidFill>
                  <a:schemeClr val="tx1"/>
                </a:solidFill>
                <a:latin typeface="Apple Chancery" charset="0"/>
                <a:ea typeface="Apple Chancery" charset="0"/>
                <a:cs typeface="Apple Chancery" charset="0"/>
              </a:rPr>
              <a:t>resultados</a:t>
            </a:r>
            <a:endParaRPr lang="es-ES_tradnl" sz="3500" b="1" dirty="0">
              <a:solidFill>
                <a:schemeClr val="tx1"/>
              </a:solidFill>
            </a:endParaRPr>
          </a:p>
        </p:txBody>
      </p:sp>
      <p:sp>
        <p:nvSpPr>
          <p:cNvPr id="14" name="13 CuadroTexto"/>
          <p:cNvSpPr txBox="1"/>
          <p:nvPr/>
        </p:nvSpPr>
        <p:spPr>
          <a:xfrm>
            <a:off x="971600" y="1157169"/>
            <a:ext cx="6516724"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spcBef>
                <a:spcPts val="300"/>
              </a:spcBef>
              <a:spcAft>
                <a:spcPts val="300"/>
              </a:spcAft>
            </a:pPr>
            <a:endParaRPr lang="es-ES" sz="500" b="1" spc="300" dirty="0" smtClean="0">
              <a:solidFill>
                <a:schemeClr val="bg1"/>
              </a:solidFill>
              <a:latin typeface="Arial" pitchFamily="34" charset="0"/>
              <a:cs typeface="Arial" pitchFamily="34" charset="0"/>
            </a:endParaRPr>
          </a:p>
          <a:p>
            <a:pPr algn="ctr">
              <a:spcBef>
                <a:spcPts val="300"/>
              </a:spcBef>
              <a:spcAft>
                <a:spcPts val="300"/>
              </a:spcAft>
            </a:pPr>
            <a:r>
              <a:rPr lang="es-ES" sz="2400" b="1" u="sng" spc="300" dirty="0" smtClean="0">
                <a:solidFill>
                  <a:schemeClr val="tx1"/>
                </a:solidFill>
                <a:latin typeface="Arial" pitchFamily="34" charset="0"/>
                <a:cs typeface="Arial" pitchFamily="34" charset="0"/>
              </a:rPr>
              <a:t>Cómo se Instrumenta el </a:t>
            </a:r>
            <a:r>
              <a:rPr lang="es-ES" sz="2400" b="1" u="sng" spc="300" dirty="0" err="1" smtClean="0">
                <a:solidFill>
                  <a:schemeClr val="tx1"/>
                </a:solidFill>
                <a:latin typeface="Arial" pitchFamily="34" charset="0"/>
                <a:cs typeface="Arial" pitchFamily="34" charset="0"/>
              </a:rPr>
              <a:t>GpR</a:t>
            </a:r>
            <a:endParaRPr lang="es-ES" sz="2000" b="1" u="sng" spc="300" dirty="0" smtClean="0">
              <a:solidFill>
                <a:schemeClr val="tx1"/>
              </a:solidFill>
              <a:latin typeface="Times New Roman" panose="02020603050405020304" pitchFamily="18" charset="0"/>
              <a:cs typeface="Times New Roman" panose="02020603050405020304" pitchFamily="18" charset="0"/>
            </a:endParaRPr>
          </a:p>
          <a:p>
            <a:pPr algn="ctr">
              <a:spcBef>
                <a:spcPts val="300"/>
              </a:spcBef>
              <a:spcAft>
                <a:spcPts val="300"/>
              </a:spcAft>
            </a:pPr>
            <a:endParaRPr lang="es-ES" sz="500" b="1" spc="300" dirty="0">
              <a:solidFill>
                <a:schemeClr val="bg1"/>
              </a:solidFill>
              <a:latin typeface="Arial" pitchFamily="34" charset="0"/>
              <a:cs typeface="Arial" pitchFamily="34" charset="0"/>
            </a:endParaRPr>
          </a:p>
        </p:txBody>
      </p:sp>
      <p:pic>
        <p:nvPicPr>
          <p:cNvPr id="21" name="7 Imagen"/>
          <p:cNvPicPr>
            <a:picLocks noChangeAspect="1"/>
          </p:cNvPicPr>
          <p:nvPr/>
        </p:nvPicPr>
        <p:blipFill>
          <a:blip r:embed="rId3" cstate="print">
            <a:clrChange>
              <a:clrFrom>
                <a:srgbClr val="002165"/>
              </a:clrFrom>
              <a:clrTo>
                <a:srgbClr val="002165">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755" y="2780927"/>
            <a:ext cx="2544194" cy="3396631"/>
          </a:xfrm>
          <a:prstGeom prst="rect">
            <a:avLst/>
          </a:prstGeom>
          <a:solidFill>
            <a:schemeClr val="bg1"/>
          </a:solidFill>
          <a:ln>
            <a:noFill/>
          </a:ln>
          <a:effectLst>
            <a:outerShdw blurRad="292100" dist="139700" dir="2700000" algn="tl" rotWithShape="0">
              <a:srgbClr val="333333">
                <a:alpha val="65000"/>
              </a:srgbClr>
            </a:outerShdw>
          </a:effectLst>
        </p:spPr>
      </p:pic>
      <p:sp>
        <p:nvSpPr>
          <p:cNvPr id="22" name="5 CuadroTexto"/>
          <p:cNvSpPr txBox="1"/>
          <p:nvPr/>
        </p:nvSpPr>
        <p:spPr>
          <a:xfrm>
            <a:off x="2706348" y="1999894"/>
            <a:ext cx="6114123" cy="480131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MX"/>
            </a:defPPr>
            <a:lvl1pPr algn="just">
              <a:defRPr sz="2200">
                <a:solidFill>
                  <a:schemeClr val="bg2">
                    <a:lumMod val="2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Para avanzar en la </a:t>
            </a:r>
            <a:r>
              <a:rPr lang="es-MX" dirty="0" smtClean="0"/>
              <a:t>institucionalización (instrumentación) </a:t>
            </a:r>
            <a:r>
              <a:rPr lang="es-MX" dirty="0"/>
              <a:t>de la </a:t>
            </a:r>
            <a:r>
              <a:rPr lang="es-MX" dirty="0" err="1"/>
              <a:t>GpR</a:t>
            </a:r>
            <a:r>
              <a:rPr lang="es-MX" dirty="0"/>
              <a:t>, es </a:t>
            </a:r>
            <a:r>
              <a:rPr lang="es-MX" dirty="0" smtClean="0"/>
              <a:t>necesario:</a:t>
            </a:r>
          </a:p>
          <a:p>
            <a:endParaRPr lang="es-MX" dirty="0" smtClean="0"/>
          </a:p>
          <a:p>
            <a:pPr marL="800100" lvl="1" indent="-342900">
              <a:buFont typeface="Wingdings" pitchFamily="2" charset="2"/>
              <a:buChar char="q"/>
            </a:pPr>
            <a:r>
              <a:rPr lang="es-MX" sz="2200" dirty="0" smtClean="0">
                <a:solidFill>
                  <a:schemeClr val="bg2">
                    <a:lumMod val="25000"/>
                  </a:schemeClr>
                </a:solidFill>
              </a:rPr>
              <a:t>Contar </a:t>
            </a:r>
            <a:r>
              <a:rPr lang="es-MX" sz="2200" dirty="0">
                <a:solidFill>
                  <a:schemeClr val="bg2">
                    <a:lumMod val="25000"/>
                  </a:schemeClr>
                </a:solidFill>
              </a:rPr>
              <a:t>con un </a:t>
            </a:r>
            <a:r>
              <a:rPr lang="es-MX" sz="3200" dirty="0" smtClean="0">
                <a:solidFill>
                  <a:schemeClr val="bg2">
                    <a:lumMod val="25000"/>
                  </a:schemeClr>
                </a:solidFill>
              </a:rPr>
              <a:t>Presupuesto </a:t>
            </a:r>
            <a:r>
              <a:rPr lang="es-MX" sz="3200" dirty="0">
                <a:solidFill>
                  <a:schemeClr val="bg2">
                    <a:lumMod val="25000"/>
                  </a:schemeClr>
                </a:solidFill>
              </a:rPr>
              <a:t>basado en R</a:t>
            </a:r>
            <a:r>
              <a:rPr lang="es-MX" sz="3200" dirty="0" smtClean="0">
                <a:solidFill>
                  <a:schemeClr val="bg2">
                    <a:lumMod val="25000"/>
                  </a:schemeClr>
                </a:solidFill>
              </a:rPr>
              <a:t>esultados</a:t>
            </a:r>
            <a:r>
              <a:rPr lang="es-MX" sz="2200" dirty="0" smtClean="0">
                <a:solidFill>
                  <a:schemeClr val="bg2">
                    <a:lumMod val="25000"/>
                  </a:schemeClr>
                </a:solidFill>
              </a:rPr>
              <a:t> (</a:t>
            </a:r>
            <a:r>
              <a:rPr lang="es-MX" sz="2200" dirty="0" err="1" smtClean="0">
                <a:solidFill>
                  <a:schemeClr val="bg2">
                    <a:lumMod val="25000"/>
                  </a:schemeClr>
                </a:solidFill>
              </a:rPr>
              <a:t>PbR</a:t>
            </a:r>
            <a:r>
              <a:rPr lang="es-MX" sz="2200" dirty="0" smtClean="0">
                <a:solidFill>
                  <a:schemeClr val="bg2">
                    <a:lumMod val="25000"/>
                  </a:schemeClr>
                </a:solidFill>
              </a:rPr>
              <a:t>); y</a:t>
            </a:r>
          </a:p>
          <a:p>
            <a:pPr marL="800100" lvl="1" indent="-342900">
              <a:buFont typeface="Wingdings" pitchFamily="2" charset="2"/>
              <a:buChar char="q"/>
            </a:pPr>
            <a:r>
              <a:rPr lang="es-MX" sz="2200" dirty="0" smtClean="0">
                <a:solidFill>
                  <a:schemeClr val="bg2">
                    <a:lumMod val="25000"/>
                  </a:schemeClr>
                </a:solidFill>
              </a:rPr>
              <a:t>Considerar  a  la </a:t>
            </a:r>
            <a:r>
              <a:rPr lang="es-MX" sz="2200" dirty="0" err="1" smtClean="0">
                <a:solidFill>
                  <a:schemeClr val="bg2">
                    <a:lumMod val="25000"/>
                  </a:schemeClr>
                </a:solidFill>
              </a:rPr>
              <a:t>GpR</a:t>
            </a:r>
            <a:r>
              <a:rPr lang="es-MX" sz="2200" dirty="0" smtClean="0">
                <a:solidFill>
                  <a:schemeClr val="bg2">
                    <a:lumMod val="25000"/>
                  </a:schemeClr>
                </a:solidFill>
              </a:rPr>
              <a:t>  como un modelo de </a:t>
            </a:r>
            <a:r>
              <a:rPr lang="es-MX" sz="2200" b="1" dirty="0" smtClean="0">
                <a:solidFill>
                  <a:schemeClr val="bg2">
                    <a:lumMod val="25000"/>
                  </a:schemeClr>
                </a:solidFill>
                <a:effectLst>
                  <a:outerShdw blurRad="38100" dist="38100" dir="2700000" algn="tl">
                    <a:srgbClr val="000000">
                      <a:alpha val="43137"/>
                    </a:srgbClr>
                  </a:outerShdw>
                </a:effectLst>
              </a:rPr>
              <a:t>cultura organizacional</a:t>
            </a:r>
          </a:p>
          <a:p>
            <a:endParaRPr lang="es-MX" dirty="0"/>
          </a:p>
          <a:p>
            <a:r>
              <a:rPr lang="es-MX" dirty="0" smtClean="0"/>
              <a:t>Entonces, se puede ubicar al </a:t>
            </a:r>
            <a:r>
              <a:rPr lang="es-MX" dirty="0" err="1" smtClean="0"/>
              <a:t>PbR</a:t>
            </a:r>
            <a:r>
              <a:rPr lang="es-MX" dirty="0" smtClean="0"/>
              <a:t>, como una dimensión sustantiva y prioritaria del proceso de resultados enfocado al </a:t>
            </a:r>
            <a:r>
              <a:rPr lang="es-MX" b="1" dirty="0" smtClean="0"/>
              <a:t>cumplimiento de objetivos y metas del ejercicio del gasto</a:t>
            </a:r>
            <a:r>
              <a:rPr lang="es-MX" dirty="0" smtClean="0"/>
              <a:t>, ya que no es posible consolidar una </a:t>
            </a:r>
            <a:r>
              <a:rPr lang="es-MX" dirty="0" err="1" smtClean="0"/>
              <a:t>GpR</a:t>
            </a:r>
            <a:r>
              <a:rPr lang="es-MX" dirty="0" smtClean="0"/>
              <a:t> sin un </a:t>
            </a:r>
            <a:r>
              <a:rPr lang="es-MX" dirty="0" err="1" smtClean="0"/>
              <a:t>PbR</a:t>
            </a:r>
            <a:r>
              <a:rPr lang="es-MX" dirty="0" smtClean="0"/>
              <a:t>, y viceversa.</a:t>
            </a:r>
            <a:endParaRPr lang="es-MX" dirty="0"/>
          </a:p>
        </p:txBody>
      </p:sp>
    </p:spTree>
    <p:extLst>
      <p:ext uri="{BB962C8B-B14F-4D97-AF65-F5344CB8AC3E}">
        <p14:creationId xmlns:p14="http://schemas.microsoft.com/office/powerpoint/2010/main" val="151349058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467544" y="332656"/>
            <a:ext cx="8254683" cy="493386"/>
          </a:xfr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sz="3500" b="1" cap="all" dirty="0" smtClean="0">
                <a:ln w="0"/>
                <a:latin typeface="Apple Chancery" charset="0"/>
                <a:ea typeface="Apple Chancery" charset="0"/>
                <a:cs typeface="Apple Chancery" charset="0"/>
              </a:rPr>
              <a:t>Presupuesto basado en resultados</a:t>
            </a:r>
            <a:endParaRPr lang="es-ES_tradnl" sz="3500" b="1" dirty="0"/>
          </a:p>
        </p:txBody>
      </p:sp>
      <p:sp>
        <p:nvSpPr>
          <p:cNvPr id="4" name="Rectangle 3"/>
          <p:cNvSpPr txBox="1">
            <a:spLocks noChangeArrowheads="1"/>
          </p:cNvSpPr>
          <p:nvPr/>
        </p:nvSpPr>
        <p:spPr>
          <a:xfrm>
            <a:off x="4230479" y="1722224"/>
            <a:ext cx="4197920" cy="36298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dirty="0" smtClean="0">
                <a:latin typeface="Arial" panose="020B0604020202020204" pitchFamily="34" charset="0"/>
                <a:cs typeface="Arial" panose="020B0604020202020204" pitchFamily="34" charset="0"/>
              </a:rPr>
              <a:t>El PbR </a:t>
            </a:r>
            <a:r>
              <a:rPr lang="es-MX" b="1" u="sng" dirty="0" smtClean="0">
                <a:latin typeface="Arial" panose="020B0604020202020204" pitchFamily="34" charset="0"/>
                <a:cs typeface="Arial" panose="020B0604020202020204" pitchFamily="34" charset="0"/>
              </a:rPr>
              <a:t>busca elevar la cobertura y calidad de los bienes y servicios </a:t>
            </a:r>
            <a:r>
              <a:rPr lang="es-MX" dirty="0" smtClean="0">
                <a:latin typeface="Arial" panose="020B0604020202020204" pitchFamily="34" charset="0"/>
                <a:cs typeface="Arial" panose="020B0604020202020204" pitchFamily="34" charset="0"/>
              </a:rPr>
              <a:t>públicos mediante la asignación de recursos a los programas</a:t>
            </a:r>
            <a:endParaRPr lang="es-MX" dirty="0">
              <a:latin typeface="Arial" panose="020B0604020202020204" pitchFamily="34" charset="0"/>
              <a:cs typeface="Arial" panose="020B0604020202020204" pitchFamily="34" charset="0"/>
            </a:endParaRPr>
          </a:p>
        </p:txBody>
      </p:sp>
      <p:pic>
        <p:nvPicPr>
          <p:cNvPr id="9" name="6 Imagen"/>
          <p:cNvPicPr>
            <a:picLocks noChangeAspect="1"/>
          </p:cNvPicPr>
          <p:nvPr/>
        </p:nvPicPr>
        <p:blipFill>
          <a:blip r:embed="rId2" cstate="print">
            <a:grayscl/>
            <a:extLst>
              <a:ext uri="{BEBA8EAE-BF5A-486C-A8C5-ECC9F3942E4B}">
                <a14:imgProps xmlns:a14="http://schemas.microsoft.com/office/drawing/2010/main">
                  <a14:imgLayer r:embed="rId3">
                    <a14:imgEffect>
                      <a14:backgroundRemoval t="7000" b="90000" l="4091" r="91364">
                        <a14:foregroundMark x1="23636" y1="35667" x2="4773" y2="36000"/>
                        <a14:foregroundMark x1="4773" y1="36000" x2="4545" y2="36667"/>
                        <a14:foregroundMark x1="5227" y1="36000" x2="5455" y2="57000"/>
                        <a14:foregroundMark x1="5455" y1="57000" x2="24091" y2="56000"/>
                        <a14:foregroundMark x1="24318" y1="36000" x2="24545" y2="56000"/>
                        <a14:foregroundMark x1="12955" y1="40333" x2="15455" y2="48333"/>
                        <a14:foregroundMark x1="14545" y1="45000" x2="14318" y2="52667"/>
                        <a14:foregroundMark x1="10227" y1="46667" x2="20000" y2="49333"/>
                        <a14:foregroundMark x1="24318" y1="47000" x2="7273" y2="45000"/>
                        <a14:foregroundMark x1="23636" y1="36667" x2="8409" y2="53333"/>
                        <a14:foregroundMark x1="24545" y1="37333" x2="25000" y2="54000"/>
                        <a14:foregroundMark x1="37955" y1="11667" x2="57955" y2="11333"/>
                        <a14:foregroundMark x1="38636" y1="12667" x2="38864" y2="14333"/>
                        <a14:foregroundMark x1="38864" y1="9667" x2="58636" y2="8333"/>
                        <a14:foregroundMark x1="58636" y1="8333" x2="58636" y2="14333"/>
                        <a14:foregroundMark x1="58636" y1="14333" x2="39091" y2="13667"/>
                        <a14:foregroundMark x1="39091" y1="13667" x2="39091" y2="13667"/>
                        <a14:foregroundMark x1="38864" y1="13667" x2="38636" y2="11000"/>
                        <a14:foregroundMark x1="72045" y1="36333" x2="73864" y2="48333"/>
                        <a14:foregroundMark x1="73864" y1="48333" x2="90455" y2="47333"/>
                        <a14:foregroundMark x1="73182" y1="38000" x2="73182" y2="38000"/>
                        <a14:foregroundMark x1="72727" y1="37667" x2="72727" y2="37667"/>
                        <a14:foregroundMark x1="73182" y1="37333" x2="73182" y2="37333"/>
                        <a14:foregroundMark x1="73636" y1="36667" x2="91364" y2="41000"/>
                        <a14:foregroundMark x1="90227" y1="39333" x2="91136" y2="46333"/>
                        <a14:foregroundMark x1="39545" y1="77000" x2="56818" y2="79000"/>
                        <a14:foregroundMark x1="39773" y1="77333" x2="39545" y2="89333"/>
                        <a14:foregroundMark x1="40455" y1="87667" x2="56818" y2="87667"/>
                        <a14:foregroundMark x1="56136" y1="79000" x2="60682" y2="86333"/>
                        <a14:foregroundMark x1="55909" y1="88000" x2="60455" y2="86000"/>
                        <a14:foregroundMark x1="41818" y1="41000" x2="57955" y2="40000"/>
                        <a14:foregroundMark x1="58409" y1="40000" x2="59545" y2="50667"/>
                        <a14:foregroundMark x1="59318" y1="51667" x2="44318" y2="51667"/>
                        <a14:foregroundMark x1="44318" y1="51667" x2="38864" y2="45333"/>
                        <a14:foregroundMark x1="41364" y1="50333" x2="40682" y2="51000"/>
                        <a14:foregroundMark x1="47500" y1="54000" x2="49773" y2="61333"/>
                        <a14:foregroundMark x1="51591" y1="52333" x2="54318" y2="59333"/>
                        <a14:foregroundMark x1="43864" y1="45000" x2="56818" y2="48333"/>
                        <a14:foregroundMark x1="47955" y1="44667" x2="50455" y2="56333"/>
                        <a14:foregroundMark x1="48864" y1="34000" x2="56136" y2="46667"/>
                        <a14:backgroundMark x1="41364" y1="10000" x2="41364" y2="14333"/>
                        <a14:backgroundMark x1="43182" y1="15333" x2="48636" y2="14333"/>
                        <a14:backgroundMark x1="49545" y1="14667" x2="57045" y2="16000"/>
                        <a14:backgroundMark x1="48636" y1="9000" x2="58864" y2="10667"/>
                        <a14:backgroundMark x1="41591" y1="9000" x2="41364" y2="13333"/>
                        <a14:backgroundMark x1="39091" y1="9667" x2="39091" y2="16000"/>
                        <a14:backgroundMark x1="36364" y1="10333" x2="40455" y2="14000"/>
                        <a14:backgroundMark x1="40682" y1="9000" x2="39091" y2="14000"/>
                        <a14:backgroundMark x1="56364" y1="7667" x2="59545" y2="11333"/>
                        <a14:backgroundMark x1="57955" y1="7333" x2="59318" y2="9000"/>
                      </a14:backgroundRemoval>
                    </a14:imgEffect>
                  </a14:imgLayer>
                </a14:imgProps>
              </a:ext>
              <a:ext uri="{28A0092B-C50C-407E-A947-70E740481C1C}">
                <a14:useLocalDpi xmlns:a14="http://schemas.microsoft.com/office/drawing/2010/main" val="0"/>
              </a:ext>
            </a:extLst>
          </a:blip>
          <a:srcRect l="5956" t="8718" r="8433" b="12003"/>
          <a:stretch>
            <a:fillRect/>
          </a:stretch>
        </p:blipFill>
        <p:spPr>
          <a:xfrm>
            <a:off x="0" y="2327722"/>
            <a:ext cx="4230479" cy="3024336"/>
          </a:xfrm>
          <a:prstGeom prst="rect">
            <a:avLst/>
          </a:prstGeom>
          <a:solidFill>
            <a:schemeClr val="bg1"/>
          </a:solidFill>
        </p:spPr>
      </p:pic>
    </p:spTree>
    <p:extLst>
      <p:ext uri="{BB962C8B-B14F-4D97-AF65-F5344CB8AC3E}">
        <p14:creationId xmlns:p14="http://schemas.microsoft.com/office/powerpoint/2010/main" val="150177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516832" y="252178"/>
            <a:ext cx="7825481" cy="360040"/>
          </a:xfrm>
        </p:spPr>
        <p:txBody>
          <a:bodyPr>
            <a:noAutofit/>
          </a:bodyPr>
          <a:lstStyle/>
          <a:p>
            <a:pPr marL="0" indent="0" algn="ctr">
              <a:buNone/>
            </a:pPr>
            <a:r>
              <a:rPr lang="es-MX" sz="3500" b="1" dirty="0">
                <a:latin typeface="Apple Chancery" charset="0"/>
                <a:ea typeface="Apple Chancery" charset="0"/>
                <a:cs typeface="Apple Chancery" charset="0"/>
              </a:rPr>
              <a:t>PRESUPUESTO BASADO EN RESULTADOS</a:t>
            </a:r>
          </a:p>
        </p:txBody>
      </p:sp>
      <p:sp>
        <p:nvSpPr>
          <p:cNvPr id="4" name="AutoShape 3"/>
          <p:cNvSpPr>
            <a:spLocks noChangeArrowheads="1"/>
          </p:cNvSpPr>
          <p:nvPr/>
        </p:nvSpPr>
        <p:spPr bwMode="auto">
          <a:xfrm flipH="1" flipV="1">
            <a:off x="1258888" y="1963760"/>
            <a:ext cx="360362" cy="792162"/>
          </a:xfrm>
          <a:prstGeom prst="curvedLeftArrow">
            <a:avLst>
              <a:gd name="adj1" fmla="val 43965"/>
              <a:gd name="adj2" fmla="val 87930"/>
              <a:gd name="adj3" fmla="val 30394"/>
            </a:avLst>
          </a:prstGeom>
          <a:solidFill>
            <a:srgbClr val="808080"/>
          </a:solidFill>
          <a:ln w="3175">
            <a:solidFill>
              <a:srgbClr val="000080"/>
            </a:solidFill>
            <a:miter lim="800000"/>
            <a:headEnd/>
            <a:tailEnd/>
          </a:ln>
          <a:effectLst>
            <a:outerShdw dist="107763" dir="8100000"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5" name="Rectangle 6"/>
          <p:cNvSpPr>
            <a:spLocks noChangeArrowheads="1"/>
          </p:cNvSpPr>
          <p:nvPr/>
        </p:nvSpPr>
        <p:spPr bwMode="auto">
          <a:xfrm>
            <a:off x="1836738" y="5780110"/>
            <a:ext cx="2160587" cy="503237"/>
          </a:xfrm>
          <a:prstGeom prst="rect">
            <a:avLst/>
          </a:prstGeom>
          <a:solidFill>
            <a:srgbClr val="C0C0C0"/>
          </a:solidFill>
          <a:ln w="19050">
            <a:solidFill>
              <a:schemeClr val="tx1"/>
            </a:solidFill>
            <a:miter lim="800000"/>
            <a:headEnd/>
            <a:tailEnd/>
          </a:ln>
          <a:effectLst>
            <a:outerShdw dist="127000" dir="7612194"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8" name="Rectangle 7"/>
          <p:cNvSpPr>
            <a:spLocks noChangeArrowheads="1"/>
          </p:cNvSpPr>
          <p:nvPr/>
        </p:nvSpPr>
        <p:spPr bwMode="auto">
          <a:xfrm>
            <a:off x="1836738" y="4772047"/>
            <a:ext cx="2160587" cy="503238"/>
          </a:xfrm>
          <a:prstGeom prst="rect">
            <a:avLst/>
          </a:prstGeom>
          <a:solidFill>
            <a:srgbClr val="C0C0C0"/>
          </a:solidFill>
          <a:ln w="19050">
            <a:solidFill>
              <a:schemeClr val="tx1"/>
            </a:solidFill>
            <a:miter lim="800000"/>
            <a:headEnd/>
            <a:tailEnd/>
          </a:ln>
          <a:effectLst>
            <a:outerShdw dist="127000" dir="7612194"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9" name="Rectangle 8"/>
          <p:cNvSpPr>
            <a:spLocks noChangeArrowheads="1"/>
          </p:cNvSpPr>
          <p:nvPr/>
        </p:nvSpPr>
        <p:spPr bwMode="auto">
          <a:xfrm>
            <a:off x="1836738" y="3763985"/>
            <a:ext cx="2160587" cy="503237"/>
          </a:xfrm>
          <a:prstGeom prst="rect">
            <a:avLst/>
          </a:prstGeom>
          <a:solidFill>
            <a:srgbClr val="C0C0C0"/>
          </a:solidFill>
          <a:ln w="19050">
            <a:solidFill>
              <a:schemeClr val="tx1"/>
            </a:solidFill>
            <a:miter lim="800000"/>
            <a:headEnd/>
            <a:tailEnd/>
          </a:ln>
          <a:effectLst>
            <a:outerShdw dist="127000" dir="7612194"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10" name="Rectangle 9"/>
          <p:cNvSpPr>
            <a:spLocks noChangeArrowheads="1"/>
          </p:cNvSpPr>
          <p:nvPr/>
        </p:nvSpPr>
        <p:spPr bwMode="auto">
          <a:xfrm>
            <a:off x="1836738" y="2755922"/>
            <a:ext cx="2160587" cy="503238"/>
          </a:xfrm>
          <a:prstGeom prst="rect">
            <a:avLst/>
          </a:prstGeom>
          <a:solidFill>
            <a:srgbClr val="C0C0C0"/>
          </a:solidFill>
          <a:ln w="19050">
            <a:solidFill>
              <a:schemeClr val="tx1"/>
            </a:solidFill>
            <a:miter lim="800000"/>
            <a:headEnd/>
            <a:tailEnd/>
          </a:ln>
          <a:effectLst>
            <a:outerShdw dist="127000" dir="7612194"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11" name="Rectangle 10"/>
          <p:cNvSpPr>
            <a:spLocks noChangeArrowheads="1"/>
          </p:cNvSpPr>
          <p:nvPr/>
        </p:nvSpPr>
        <p:spPr bwMode="auto">
          <a:xfrm>
            <a:off x="1836738" y="1747860"/>
            <a:ext cx="2160587" cy="503237"/>
          </a:xfrm>
          <a:prstGeom prst="rect">
            <a:avLst/>
          </a:prstGeom>
          <a:solidFill>
            <a:srgbClr val="C0C0C0"/>
          </a:solidFill>
          <a:ln w="19050">
            <a:solidFill>
              <a:schemeClr val="tx1"/>
            </a:solidFill>
            <a:miter lim="800000"/>
            <a:headEnd/>
            <a:tailEnd/>
          </a:ln>
          <a:effectLst>
            <a:outerShdw dist="127000" dir="7612194"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12" name="Text Box 11"/>
          <p:cNvSpPr txBox="1">
            <a:spLocks noChangeArrowheads="1"/>
          </p:cNvSpPr>
          <p:nvPr/>
        </p:nvSpPr>
        <p:spPr bwMode="auto">
          <a:xfrm>
            <a:off x="2341563" y="5851547"/>
            <a:ext cx="1123950" cy="366713"/>
          </a:xfrm>
          <a:prstGeom prst="rect">
            <a:avLst/>
          </a:prstGeom>
          <a:noFill/>
          <a:ln w="9525">
            <a:noFill/>
            <a:miter lim="800000"/>
            <a:headEnd/>
            <a:tailEnd/>
          </a:ln>
          <a:effectLst/>
        </p:spPr>
        <p:txBody>
          <a:bodyPr wrap="none">
            <a:spAutoFit/>
          </a:bodyPr>
          <a:lstStyle/>
          <a:p>
            <a:pPr algn="l">
              <a:spcBef>
                <a:spcPct val="0"/>
              </a:spcBef>
            </a:pPr>
            <a:r>
              <a:rPr lang="es-MX" sz="1800" b="1">
                <a:solidFill>
                  <a:srgbClr val="002060"/>
                </a:solidFill>
                <a:latin typeface="Arial" pitchFamily="34" charset="0"/>
                <a:cs typeface="Arial" pitchFamily="34" charset="0"/>
              </a:rPr>
              <a:t>Insumos</a:t>
            </a:r>
            <a:endParaRPr lang="es-ES" sz="1800" b="1">
              <a:solidFill>
                <a:srgbClr val="002060"/>
              </a:solidFill>
              <a:latin typeface="Arial" pitchFamily="34" charset="0"/>
              <a:cs typeface="Arial" pitchFamily="34" charset="0"/>
            </a:endParaRPr>
          </a:p>
        </p:txBody>
      </p:sp>
      <p:sp>
        <p:nvSpPr>
          <p:cNvPr id="13" name="Text Box 12"/>
          <p:cNvSpPr txBox="1">
            <a:spLocks noChangeArrowheads="1"/>
          </p:cNvSpPr>
          <p:nvPr/>
        </p:nvSpPr>
        <p:spPr bwMode="auto">
          <a:xfrm>
            <a:off x="2279650" y="4843485"/>
            <a:ext cx="1212850" cy="366712"/>
          </a:xfrm>
          <a:prstGeom prst="rect">
            <a:avLst/>
          </a:prstGeom>
          <a:noFill/>
          <a:ln w="9525">
            <a:noFill/>
            <a:miter lim="800000"/>
            <a:headEnd/>
            <a:tailEnd/>
          </a:ln>
          <a:effectLst/>
        </p:spPr>
        <p:txBody>
          <a:bodyPr wrap="none">
            <a:spAutoFit/>
          </a:bodyPr>
          <a:lstStyle/>
          <a:p>
            <a:pPr algn="l">
              <a:spcBef>
                <a:spcPct val="0"/>
              </a:spcBef>
            </a:pPr>
            <a:r>
              <a:rPr lang="es-MX" sz="1800" b="1">
                <a:solidFill>
                  <a:srgbClr val="002060"/>
                </a:solidFill>
                <a:latin typeface="Arial" pitchFamily="34" charset="0"/>
                <a:cs typeface="Arial" pitchFamily="34" charset="0"/>
              </a:rPr>
              <a:t>Procesos</a:t>
            </a:r>
            <a:endParaRPr lang="es-ES" sz="1800" b="1">
              <a:solidFill>
                <a:srgbClr val="002060"/>
              </a:solidFill>
              <a:latin typeface="Arial" pitchFamily="34" charset="0"/>
              <a:cs typeface="Arial" pitchFamily="34" charset="0"/>
            </a:endParaRPr>
          </a:p>
        </p:txBody>
      </p:sp>
      <p:sp>
        <p:nvSpPr>
          <p:cNvPr id="14" name="Text Box 13"/>
          <p:cNvSpPr txBox="1">
            <a:spLocks noChangeArrowheads="1"/>
          </p:cNvSpPr>
          <p:nvPr/>
        </p:nvSpPr>
        <p:spPr bwMode="auto">
          <a:xfrm>
            <a:off x="2251075" y="3829072"/>
            <a:ext cx="1314450" cy="366713"/>
          </a:xfrm>
          <a:prstGeom prst="rect">
            <a:avLst/>
          </a:prstGeom>
          <a:noFill/>
          <a:ln w="9525">
            <a:noFill/>
            <a:miter lim="800000"/>
            <a:headEnd/>
            <a:tailEnd/>
          </a:ln>
          <a:effectLst/>
        </p:spPr>
        <p:txBody>
          <a:bodyPr wrap="none">
            <a:spAutoFit/>
          </a:bodyPr>
          <a:lstStyle/>
          <a:p>
            <a:pPr algn="l">
              <a:spcBef>
                <a:spcPct val="0"/>
              </a:spcBef>
            </a:pPr>
            <a:r>
              <a:rPr lang="es-MX" sz="1800" b="1">
                <a:solidFill>
                  <a:srgbClr val="002060"/>
                </a:solidFill>
                <a:latin typeface="Arial" pitchFamily="34" charset="0"/>
                <a:cs typeface="Arial" pitchFamily="34" charset="0"/>
              </a:rPr>
              <a:t>Productos</a:t>
            </a:r>
            <a:endParaRPr lang="es-ES" sz="1800" b="1">
              <a:solidFill>
                <a:srgbClr val="002060"/>
              </a:solidFill>
              <a:latin typeface="Arial" pitchFamily="34" charset="0"/>
              <a:cs typeface="Arial" pitchFamily="34" charset="0"/>
            </a:endParaRPr>
          </a:p>
        </p:txBody>
      </p:sp>
      <p:sp>
        <p:nvSpPr>
          <p:cNvPr id="15" name="Text Box 14"/>
          <p:cNvSpPr txBox="1">
            <a:spLocks noChangeArrowheads="1"/>
          </p:cNvSpPr>
          <p:nvPr/>
        </p:nvSpPr>
        <p:spPr bwMode="auto">
          <a:xfrm>
            <a:off x="2197100" y="2827360"/>
            <a:ext cx="1416050" cy="366712"/>
          </a:xfrm>
          <a:prstGeom prst="rect">
            <a:avLst/>
          </a:prstGeom>
          <a:noFill/>
          <a:ln w="9525">
            <a:noFill/>
            <a:miter lim="800000"/>
            <a:headEnd/>
            <a:tailEnd/>
          </a:ln>
          <a:effectLst/>
        </p:spPr>
        <p:txBody>
          <a:bodyPr wrap="none">
            <a:spAutoFit/>
          </a:bodyPr>
          <a:lstStyle/>
          <a:p>
            <a:pPr algn="l">
              <a:spcBef>
                <a:spcPct val="0"/>
              </a:spcBef>
            </a:pPr>
            <a:r>
              <a:rPr lang="es-MX" sz="1800" b="1">
                <a:solidFill>
                  <a:srgbClr val="002060"/>
                </a:solidFill>
                <a:latin typeface="Arial" pitchFamily="34" charset="0"/>
                <a:cs typeface="Arial" pitchFamily="34" charset="0"/>
              </a:rPr>
              <a:t>Resultados</a:t>
            </a:r>
            <a:endParaRPr lang="es-ES" sz="1800" b="1">
              <a:solidFill>
                <a:srgbClr val="002060"/>
              </a:solidFill>
              <a:latin typeface="Arial" pitchFamily="34" charset="0"/>
              <a:cs typeface="Arial" pitchFamily="34" charset="0"/>
            </a:endParaRPr>
          </a:p>
        </p:txBody>
      </p:sp>
      <p:sp>
        <p:nvSpPr>
          <p:cNvPr id="16" name="Text Box 15"/>
          <p:cNvSpPr txBox="1">
            <a:spLocks noChangeArrowheads="1"/>
          </p:cNvSpPr>
          <p:nvPr/>
        </p:nvSpPr>
        <p:spPr bwMode="auto">
          <a:xfrm>
            <a:off x="2305050" y="1819297"/>
            <a:ext cx="1187450" cy="366713"/>
          </a:xfrm>
          <a:prstGeom prst="rect">
            <a:avLst/>
          </a:prstGeom>
          <a:noFill/>
          <a:ln w="9525">
            <a:noFill/>
            <a:miter lim="800000"/>
            <a:headEnd/>
            <a:tailEnd/>
          </a:ln>
          <a:effectLst/>
        </p:spPr>
        <p:txBody>
          <a:bodyPr wrap="none">
            <a:spAutoFit/>
          </a:bodyPr>
          <a:lstStyle/>
          <a:p>
            <a:pPr algn="l">
              <a:spcBef>
                <a:spcPct val="0"/>
              </a:spcBef>
            </a:pPr>
            <a:r>
              <a:rPr lang="es-MX" sz="1800" b="1">
                <a:solidFill>
                  <a:srgbClr val="002060"/>
                </a:solidFill>
                <a:latin typeface="Arial" pitchFamily="34" charset="0"/>
                <a:cs typeface="Arial" pitchFamily="34" charset="0"/>
              </a:rPr>
              <a:t>Impactos</a:t>
            </a:r>
            <a:endParaRPr lang="es-ES" sz="1800" b="1">
              <a:solidFill>
                <a:srgbClr val="002060"/>
              </a:solidFill>
              <a:latin typeface="Arial" pitchFamily="34" charset="0"/>
              <a:cs typeface="Arial" pitchFamily="34" charset="0"/>
            </a:endParaRPr>
          </a:p>
        </p:txBody>
      </p:sp>
      <p:sp>
        <p:nvSpPr>
          <p:cNvPr id="17" name="AutoShape 16"/>
          <p:cNvSpPr>
            <a:spLocks/>
          </p:cNvSpPr>
          <p:nvPr/>
        </p:nvSpPr>
        <p:spPr bwMode="auto">
          <a:xfrm>
            <a:off x="6530975" y="1674835"/>
            <a:ext cx="287338" cy="2376487"/>
          </a:xfrm>
          <a:prstGeom prst="rightBrace">
            <a:avLst>
              <a:gd name="adj1" fmla="val 68923"/>
              <a:gd name="adj2" fmla="val 50000"/>
            </a:avLst>
          </a:prstGeom>
          <a:noFill/>
          <a:ln w="19050">
            <a:solidFill>
              <a:schemeClr val="tx1"/>
            </a:solidFill>
            <a:round/>
            <a:headEnd/>
            <a:tailEnd/>
          </a:ln>
          <a:effectLst/>
        </p:spPr>
        <p:txBody>
          <a:bodyPr wrap="none" anchor="ctr"/>
          <a:lstStyle/>
          <a:p>
            <a:endParaRPr lang="es-MX">
              <a:solidFill>
                <a:srgbClr val="002060"/>
              </a:solidFill>
              <a:latin typeface="Arial" pitchFamily="34" charset="0"/>
              <a:cs typeface="Arial" pitchFamily="34" charset="0"/>
            </a:endParaRPr>
          </a:p>
        </p:txBody>
      </p:sp>
      <p:sp>
        <p:nvSpPr>
          <p:cNvPr id="18" name="AutoShape 17"/>
          <p:cNvSpPr>
            <a:spLocks/>
          </p:cNvSpPr>
          <p:nvPr/>
        </p:nvSpPr>
        <p:spPr bwMode="auto">
          <a:xfrm>
            <a:off x="6530975" y="4052910"/>
            <a:ext cx="287338" cy="2519362"/>
          </a:xfrm>
          <a:prstGeom prst="rightBrace">
            <a:avLst>
              <a:gd name="adj1" fmla="val 73066"/>
              <a:gd name="adj2" fmla="val 50000"/>
            </a:avLst>
          </a:prstGeom>
          <a:noFill/>
          <a:ln w="19050">
            <a:solidFill>
              <a:schemeClr val="tx1"/>
            </a:solidFill>
            <a:round/>
            <a:headEnd/>
            <a:tailEnd/>
          </a:ln>
          <a:effectLst/>
        </p:spPr>
        <p:txBody>
          <a:bodyPr wrap="none" anchor="ctr"/>
          <a:lstStyle/>
          <a:p>
            <a:endParaRPr lang="es-MX">
              <a:solidFill>
                <a:srgbClr val="002060"/>
              </a:solidFill>
              <a:latin typeface="Arial" pitchFamily="34" charset="0"/>
              <a:cs typeface="Arial" pitchFamily="34" charset="0"/>
            </a:endParaRPr>
          </a:p>
        </p:txBody>
      </p:sp>
      <p:sp>
        <p:nvSpPr>
          <p:cNvPr id="19" name="Text Box 18"/>
          <p:cNvSpPr txBox="1">
            <a:spLocks noChangeArrowheads="1"/>
          </p:cNvSpPr>
          <p:nvPr/>
        </p:nvSpPr>
        <p:spPr bwMode="auto">
          <a:xfrm>
            <a:off x="6834188" y="5022872"/>
            <a:ext cx="1241425" cy="396875"/>
          </a:xfrm>
          <a:prstGeom prst="rect">
            <a:avLst/>
          </a:prstGeom>
          <a:noFill/>
          <a:ln w="9525">
            <a:noFill/>
            <a:miter lim="800000"/>
            <a:headEnd/>
            <a:tailEnd/>
          </a:ln>
          <a:effectLst/>
        </p:spPr>
        <p:txBody>
          <a:bodyPr wrap="none">
            <a:spAutoFit/>
          </a:bodyPr>
          <a:lstStyle/>
          <a:p>
            <a:pPr algn="l">
              <a:spcBef>
                <a:spcPct val="0"/>
              </a:spcBef>
            </a:pPr>
            <a:r>
              <a:rPr lang="es-MX" sz="2000" b="1">
                <a:latin typeface="Arial" pitchFamily="34" charset="0"/>
                <a:cs typeface="Arial" pitchFamily="34" charset="0"/>
              </a:rPr>
              <a:t>Ejercicio</a:t>
            </a:r>
            <a:endParaRPr lang="es-ES" sz="2000" b="1">
              <a:latin typeface="Arial" pitchFamily="34" charset="0"/>
              <a:cs typeface="Arial" pitchFamily="34" charset="0"/>
            </a:endParaRPr>
          </a:p>
        </p:txBody>
      </p:sp>
      <p:sp>
        <p:nvSpPr>
          <p:cNvPr id="20" name="Text Box 19"/>
          <p:cNvSpPr txBox="1">
            <a:spLocks noChangeArrowheads="1"/>
          </p:cNvSpPr>
          <p:nvPr/>
        </p:nvSpPr>
        <p:spPr bwMode="auto">
          <a:xfrm>
            <a:off x="6834188" y="2646385"/>
            <a:ext cx="1554162" cy="396875"/>
          </a:xfrm>
          <a:prstGeom prst="rect">
            <a:avLst/>
          </a:prstGeom>
          <a:noFill/>
          <a:ln w="9525">
            <a:noFill/>
            <a:miter lim="800000"/>
            <a:headEnd/>
            <a:tailEnd/>
          </a:ln>
          <a:effectLst/>
        </p:spPr>
        <p:txBody>
          <a:bodyPr wrap="none">
            <a:spAutoFit/>
          </a:bodyPr>
          <a:lstStyle/>
          <a:p>
            <a:pPr algn="l">
              <a:spcBef>
                <a:spcPct val="0"/>
              </a:spcBef>
            </a:pPr>
            <a:r>
              <a:rPr lang="es-MX" sz="2000" b="1" dirty="0">
                <a:latin typeface="Arial" pitchFamily="34" charset="0"/>
                <a:cs typeface="Arial" pitchFamily="34" charset="0"/>
              </a:rPr>
              <a:t>Resultados</a:t>
            </a:r>
            <a:endParaRPr lang="es-ES" sz="2000" b="1" dirty="0">
              <a:latin typeface="Arial" pitchFamily="34" charset="0"/>
              <a:cs typeface="Arial" pitchFamily="34" charset="0"/>
            </a:endParaRPr>
          </a:p>
        </p:txBody>
      </p:sp>
      <p:sp>
        <p:nvSpPr>
          <p:cNvPr id="21" name="Text Box 21"/>
          <p:cNvSpPr txBox="1">
            <a:spLocks noChangeArrowheads="1"/>
          </p:cNvSpPr>
          <p:nvPr/>
        </p:nvSpPr>
        <p:spPr bwMode="auto">
          <a:xfrm>
            <a:off x="4283075" y="3829072"/>
            <a:ext cx="1936750" cy="366713"/>
          </a:xfrm>
          <a:prstGeom prst="rect">
            <a:avLst/>
          </a:prstGeom>
          <a:noFill/>
          <a:ln w="9525">
            <a:noFill/>
            <a:miter lim="800000"/>
            <a:headEnd/>
            <a:tailEnd/>
          </a:ln>
          <a:effectLst/>
        </p:spPr>
        <p:txBody>
          <a:bodyPr wrap="none">
            <a:spAutoFit/>
          </a:bodyPr>
          <a:lstStyle/>
          <a:p>
            <a:pPr algn="l">
              <a:spcBef>
                <a:spcPct val="0"/>
              </a:spcBef>
            </a:pPr>
            <a:r>
              <a:rPr lang="es-MX" sz="1800">
                <a:latin typeface="Arial" pitchFamily="34" charset="0"/>
                <a:cs typeface="Arial" pitchFamily="34" charset="0"/>
              </a:rPr>
              <a:t>Niños vacunados</a:t>
            </a:r>
            <a:endParaRPr lang="es-ES" sz="1800">
              <a:latin typeface="Arial" pitchFamily="34" charset="0"/>
              <a:cs typeface="Arial" pitchFamily="34" charset="0"/>
            </a:endParaRPr>
          </a:p>
        </p:txBody>
      </p:sp>
      <p:sp>
        <p:nvSpPr>
          <p:cNvPr id="22" name="Text Box 22"/>
          <p:cNvSpPr txBox="1">
            <a:spLocks noChangeArrowheads="1"/>
          </p:cNvSpPr>
          <p:nvPr/>
        </p:nvSpPr>
        <p:spPr bwMode="auto">
          <a:xfrm>
            <a:off x="4303713" y="4699022"/>
            <a:ext cx="1785937" cy="641350"/>
          </a:xfrm>
          <a:prstGeom prst="rect">
            <a:avLst/>
          </a:prstGeom>
          <a:noFill/>
          <a:ln w="9525">
            <a:noFill/>
            <a:miter lim="800000"/>
            <a:headEnd/>
            <a:tailEnd/>
          </a:ln>
          <a:effectLst/>
        </p:spPr>
        <p:txBody>
          <a:bodyPr>
            <a:spAutoFit/>
          </a:bodyPr>
          <a:lstStyle/>
          <a:p>
            <a:pPr algn="l">
              <a:spcBef>
                <a:spcPct val="0"/>
              </a:spcBef>
            </a:pPr>
            <a:r>
              <a:rPr lang="es-MX" sz="1800">
                <a:latin typeface="Arial" pitchFamily="34" charset="0"/>
                <a:cs typeface="Arial" pitchFamily="34" charset="0"/>
              </a:rPr>
              <a:t>Acciones de vacunación</a:t>
            </a:r>
            <a:endParaRPr lang="es-ES" sz="1800">
              <a:latin typeface="Arial" pitchFamily="34" charset="0"/>
              <a:cs typeface="Arial" pitchFamily="34" charset="0"/>
            </a:endParaRPr>
          </a:p>
        </p:txBody>
      </p:sp>
      <p:sp>
        <p:nvSpPr>
          <p:cNvPr id="23" name="Text Box 23"/>
          <p:cNvSpPr txBox="1">
            <a:spLocks noChangeArrowheads="1"/>
          </p:cNvSpPr>
          <p:nvPr/>
        </p:nvSpPr>
        <p:spPr bwMode="auto">
          <a:xfrm>
            <a:off x="4283075" y="5845197"/>
            <a:ext cx="2305050" cy="366713"/>
          </a:xfrm>
          <a:prstGeom prst="rect">
            <a:avLst/>
          </a:prstGeom>
          <a:noFill/>
          <a:ln w="9525">
            <a:noFill/>
            <a:miter lim="800000"/>
            <a:headEnd/>
            <a:tailEnd/>
          </a:ln>
          <a:effectLst/>
        </p:spPr>
        <p:txBody>
          <a:bodyPr wrap="none">
            <a:spAutoFit/>
          </a:bodyPr>
          <a:lstStyle/>
          <a:p>
            <a:pPr algn="l">
              <a:spcBef>
                <a:spcPct val="0"/>
              </a:spcBef>
            </a:pPr>
            <a:r>
              <a:rPr lang="es-MX" sz="1800">
                <a:latin typeface="Arial" pitchFamily="34" charset="0"/>
                <a:cs typeface="Arial" pitchFamily="34" charset="0"/>
              </a:rPr>
              <a:t>Médicos, vacunas …</a:t>
            </a:r>
            <a:endParaRPr lang="es-ES" sz="1800">
              <a:latin typeface="Arial" pitchFamily="34" charset="0"/>
              <a:cs typeface="Arial" pitchFamily="34" charset="0"/>
            </a:endParaRPr>
          </a:p>
        </p:txBody>
      </p:sp>
      <p:sp>
        <p:nvSpPr>
          <p:cNvPr id="24" name="Text Box 24"/>
          <p:cNvSpPr txBox="1">
            <a:spLocks noChangeArrowheads="1"/>
          </p:cNvSpPr>
          <p:nvPr/>
        </p:nvSpPr>
        <p:spPr bwMode="auto">
          <a:xfrm>
            <a:off x="4283075" y="2682897"/>
            <a:ext cx="1860561" cy="641350"/>
          </a:xfrm>
          <a:prstGeom prst="rect">
            <a:avLst/>
          </a:prstGeom>
          <a:noFill/>
          <a:ln w="9525">
            <a:noFill/>
            <a:miter lim="800000"/>
            <a:headEnd/>
            <a:tailEnd/>
          </a:ln>
          <a:effectLst/>
        </p:spPr>
        <p:txBody>
          <a:bodyPr wrap="square">
            <a:spAutoFit/>
          </a:bodyPr>
          <a:lstStyle/>
          <a:p>
            <a:pPr algn="l">
              <a:spcBef>
                <a:spcPct val="0"/>
              </a:spcBef>
            </a:pPr>
            <a:r>
              <a:rPr lang="es-MX" sz="1800" dirty="0">
                <a:latin typeface="Arial" pitchFamily="34" charset="0"/>
                <a:cs typeface="Arial" pitchFamily="34" charset="0"/>
              </a:rPr>
              <a:t>Disminución de morbilidad</a:t>
            </a:r>
            <a:endParaRPr lang="es-ES" sz="1800" dirty="0">
              <a:latin typeface="Arial" pitchFamily="34" charset="0"/>
              <a:cs typeface="Arial" pitchFamily="34" charset="0"/>
            </a:endParaRPr>
          </a:p>
        </p:txBody>
      </p:sp>
      <p:sp>
        <p:nvSpPr>
          <p:cNvPr id="25" name="Text Box 25"/>
          <p:cNvSpPr txBox="1">
            <a:spLocks noChangeArrowheads="1"/>
          </p:cNvSpPr>
          <p:nvPr/>
        </p:nvSpPr>
        <p:spPr bwMode="auto">
          <a:xfrm>
            <a:off x="4283075" y="1812947"/>
            <a:ext cx="2076450" cy="366713"/>
          </a:xfrm>
          <a:prstGeom prst="rect">
            <a:avLst/>
          </a:prstGeom>
          <a:noFill/>
          <a:ln w="9525">
            <a:noFill/>
            <a:miter lim="800000"/>
            <a:headEnd/>
            <a:tailEnd/>
          </a:ln>
          <a:effectLst/>
        </p:spPr>
        <p:txBody>
          <a:bodyPr wrap="none">
            <a:spAutoFit/>
          </a:bodyPr>
          <a:lstStyle/>
          <a:p>
            <a:pPr algn="l">
              <a:spcBef>
                <a:spcPct val="0"/>
              </a:spcBef>
            </a:pPr>
            <a:r>
              <a:rPr lang="es-MX" sz="1800">
                <a:latin typeface="Arial" pitchFamily="34" charset="0"/>
                <a:cs typeface="Arial" pitchFamily="34" charset="0"/>
              </a:rPr>
              <a:t>Esperanza de vida</a:t>
            </a:r>
            <a:endParaRPr lang="es-ES" sz="1800">
              <a:latin typeface="Arial" pitchFamily="34" charset="0"/>
              <a:cs typeface="Arial" pitchFamily="34" charset="0"/>
            </a:endParaRPr>
          </a:p>
        </p:txBody>
      </p:sp>
      <p:sp>
        <p:nvSpPr>
          <p:cNvPr id="26" name="Text Box 26"/>
          <p:cNvSpPr txBox="1">
            <a:spLocks noChangeArrowheads="1"/>
          </p:cNvSpPr>
          <p:nvPr/>
        </p:nvSpPr>
        <p:spPr bwMode="auto">
          <a:xfrm>
            <a:off x="7040563" y="3036910"/>
            <a:ext cx="1301750" cy="366712"/>
          </a:xfrm>
          <a:prstGeom prst="rect">
            <a:avLst/>
          </a:prstGeom>
          <a:noFill/>
          <a:ln w="9525">
            <a:noFill/>
            <a:miter lim="800000"/>
            <a:headEnd/>
            <a:tailEnd/>
          </a:ln>
          <a:effectLst/>
        </p:spPr>
        <p:txBody>
          <a:bodyPr wrap="none">
            <a:spAutoFit/>
          </a:bodyPr>
          <a:lstStyle/>
          <a:p>
            <a:pPr algn="l">
              <a:spcBef>
                <a:spcPct val="0"/>
              </a:spcBef>
            </a:pPr>
            <a:r>
              <a:rPr lang="es-MX" sz="1800" dirty="0">
                <a:latin typeface="Arial" pitchFamily="34" charset="0"/>
                <a:cs typeface="Arial" pitchFamily="34" charset="0"/>
              </a:rPr>
              <a:t>Evaluación</a:t>
            </a:r>
            <a:endParaRPr lang="es-ES" sz="1800" dirty="0">
              <a:latin typeface="Arial" pitchFamily="34" charset="0"/>
              <a:cs typeface="Arial" pitchFamily="34" charset="0"/>
            </a:endParaRPr>
          </a:p>
        </p:txBody>
      </p:sp>
      <p:sp>
        <p:nvSpPr>
          <p:cNvPr id="27" name="Text Box 27"/>
          <p:cNvSpPr txBox="1">
            <a:spLocks noChangeArrowheads="1"/>
          </p:cNvSpPr>
          <p:nvPr/>
        </p:nvSpPr>
        <p:spPr bwMode="auto">
          <a:xfrm>
            <a:off x="7064375" y="5491185"/>
            <a:ext cx="1454150" cy="366712"/>
          </a:xfrm>
          <a:prstGeom prst="rect">
            <a:avLst/>
          </a:prstGeom>
          <a:noFill/>
          <a:ln w="9525">
            <a:noFill/>
            <a:miter lim="800000"/>
            <a:headEnd/>
            <a:tailEnd/>
          </a:ln>
          <a:effectLst/>
        </p:spPr>
        <p:txBody>
          <a:bodyPr wrap="none">
            <a:spAutoFit/>
          </a:bodyPr>
          <a:lstStyle/>
          <a:p>
            <a:pPr algn="l">
              <a:spcBef>
                <a:spcPct val="0"/>
              </a:spcBef>
            </a:pPr>
            <a:r>
              <a:rPr lang="es-MX" sz="1800" dirty="0">
                <a:latin typeface="Arial" pitchFamily="34" charset="0"/>
                <a:cs typeface="Arial" pitchFamily="34" charset="0"/>
              </a:rPr>
              <a:t>Seguimiento</a:t>
            </a:r>
            <a:endParaRPr lang="es-ES" sz="1800" dirty="0">
              <a:latin typeface="Arial" pitchFamily="34" charset="0"/>
              <a:cs typeface="Arial" pitchFamily="34" charset="0"/>
            </a:endParaRPr>
          </a:p>
        </p:txBody>
      </p:sp>
      <p:sp>
        <p:nvSpPr>
          <p:cNvPr id="28" name="AutoShape 28"/>
          <p:cNvSpPr>
            <a:spLocks noChangeArrowheads="1"/>
          </p:cNvSpPr>
          <p:nvPr/>
        </p:nvSpPr>
        <p:spPr bwMode="auto">
          <a:xfrm flipH="1" flipV="1">
            <a:off x="1246188" y="3043260"/>
            <a:ext cx="360362" cy="792162"/>
          </a:xfrm>
          <a:prstGeom prst="curvedLeftArrow">
            <a:avLst>
              <a:gd name="adj1" fmla="val 43965"/>
              <a:gd name="adj2" fmla="val 87930"/>
              <a:gd name="adj3" fmla="val 30394"/>
            </a:avLst>
          </a:prstGeom>
          <a:solidFill>
            <a:srgbClr val="808080"/>
          </a:solidFill>
          <a:ln w="3175">
            <a:solidFill>
              <a:srgbClr val="000080"/>
            </a:solidFill>
            <a:miter lim="800000"/>
            <a:headEnd/>
            <a:tailEnd/>
          </a:ln>
          <a:effectLst>
            <a:outerShdw dist="107763" dir="8100000"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29" name="AutoShape 29"/>
          <p:cNvSpPr>
            <a:spLocks noChangeArrowheads="1"/>
          </p:cNvSpPr>
          <p:nvPr/>
        </p:nvSpPr>
        <p:spPr bwMode="auto">
          <a:xfrm flipH="1" flipV="1">
            <a:off x="1268413" y="4076722"/>
            <a:ext cx="360362" cy="792163"/>
          </a:xfrm>
          <a:prstGeom prst="curvedLeftArrow">
            <a:avLst>
              <a:gd name="adj1" fmla="val 43965"/>
              <a:gd name="adj2" fmla="val 87930"/>
              <a:gd name="adj3" fmla="val 30394"/>
            </a:avLst>
          </a:prstGeom>
          <a:solidFill>
            <a:srgbClr val="808080"/>
          </a:solidFill>
          <a:ln w="3175">
            <a:solidFill>
              <a:srgbClr val="000080"/>
            </a:solidFill>
            <a:miter lim="800000"/>
            <a:headEnd/>
            <a:tailEnd/>
          </a:ln>
          <a:effectLst>
            <a:outerShdw dist="107763" dir="8100000"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30" name="AutoShape 30"/>
          <p:cNvSpPr>
            <a:spLocks noChangeArrowheads="1"/>
          </p:cNvSpPr>
          <p:nvPr/>
        </p:nvSpPr>
        <p:spPr bwMode="auto">
          <a:xfrm flipH="1" flipV="1">
            <a:off x="1319213" y="5356247"/>
            <a:ext cx="360362" cy="792163"/>
          </a:xfrm>
          <a:prstGeom prst="curvedLeftArrow">
            <a:avLst>
              <a:gd name="adj1" fmla="val 43965"/>
              <a:gd name="adj2" fmla="val 87930"/>
              <a:gd name="adj3" fmla="val 30394"/>
            </a:avLst>
          </a:prstGeom>
          <a:solidFill>
            <a:srgbClr val="808080"/>
          </a:solidFill>
          <a:ln w="3175">
            <a:solidFill>
              <a:srgbClr val="000080"/>
            </a:solidFill>
            <a:miter lim="800000"/>
            <a:headEnd/>
            <a:tailEnd/>
          </a:ln>
          <a:effectLst>
            <a:outerShdw dist="107763" dir="8100000" algn="ctr" rotWithShape="0">
              <a:schemeClr val="bg2">
                <a:alpha val="50000"/>
              </a:schemeClr>
            </a:outerShdw>
          </a:effectLst>
        </p:spPr>
        <p:txBody>
          <a:bodyPr wrap="none" anchor="ctr"/>
          <a:lstStyle/>
          <a:p>
            <a:endParaRPr lang="es-MX">
              <a:solidFill>
                <a:srgbClr val="002060"/>
              </a:solidFill>
              <a:latin typeface="Arial" pitchFamily="34" charset="0"/>
              <a:cs typeface="Arial" pitchFamily="34" charset="0"/>
            </a:endParaRPr>
          </a:p>
        </p:txBody>
      </p:sp>
      <p:sp>
        <p:nvSpPr>
          <p:cNvPr id="31" name="Text Box 31"/>
          <p:cNvSpPr txBox="1">
            <a:spLocks noChangeArrowheads="1"/>
          </p:cNvSpPr>
          <p:nvPr/>
        </p:nvSpPr>
        <p:spPr bwMode="auto">
          <a:xfrm>
            <a:off x="4297363" y="1411310"/>
            <a:ext cx="1074737" cy="336550"/>
          </a:xfrm>
          <a:prstGeom prst="rect">
            <a:avLst/>
          </a:prstGeom>
          <a:noFill/>
          <a:ln w="9525">
            <a:noFill/>
            <a:miter lim="800000"/>
            <a:headEnd/>
            <a:tailEnd/>
          </a:ln>
          <a:effectLst/>
        </p:spPr>
        <p:txBody>
          <a:bodyPr wrap="none">
            <a:spAutoFit/>
          </a:bodyPr>
          <a:lstStyle/>
          <a:p>
            <a:pPr algn="l">
              <a:spcBef>
                <a:spcPct val="0"/>
              </a:spcBef>
            </a:pPr>
            <a:r>
              <a:rPr lang="es-MX" sz="1600">
                <a:latin typeface="Arial" pitchFamily="34" charset="0"/>
                <a:cs typeface="Arial" pitchFamily="34" charset="0"/>
              </a:rPr>
              <a:t>Ejemplos:</a:t>
            </a:r>
            <a:endParaRPr lang="es-ES" sz="1600">
              <a:latin typeface="Arial" pitchFamily="34" charset="0"/>
              <a:cs typeface="Arial" pitchFamily="34" charset="0"/>
            </a:endParaRPr>
          </a:p>
        </p:txBody>
      </p:sp>
    </p:spTree>
    <p:extLst>
      <p:ext uri="{BB962C8B-B14F-4D97-AF65-F5344CB8AC3E}">
        <p14:creationId xmlns:p14="http://schemas.microsoft.com/office/powerpoint/2010/main" val="191860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210011"/>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SzPct val="60000"/>
              <a:buNone/>
              <a:defRPr/>
            </a:pPr>
            <a:endParaRPr lang="es-MX" b="1" dirty="0" smtClean="0">
              <a:latin typeface="Arial" pitchFamily="34" charset="0"/>
              <a:cs typeface="Arial" pitchFamily="34" charset="0"/>
            </a:endParaRPr>
          </a:p>
          <a:p>
            <a:pPr marL="0" indent="0" algn="ctr" fontAlgn="base">
              <a:spcBef>
                <a:spcPct val="0"/>
              </a:spcBef>
              <a:spcAft>
                <a:spcPct val="0"/>
              </a:spcAft>
              <a:buSzPct val="60000"/>
              <a:buNone/>
              <a:defRPr/>
            </a:pPr>
            <a:endParaRPr lang="es-MX" b="1" dirty="0">
              <a:latin typeface="Arial" pitchFamily="34" charset="0"/>
              <a:cs typeface="Arial" pitchFamily="34" charset="0"/>
            </a:endParaRPr>
          </a:p>
          <a:p>
            <a:pPr marL="0" indent="0" algn="ctr" fontAlgn="base">
              <a:spcBef>
                <a:spcPct val="0"/>
              </a:spcBef>
              <a:spcAft>
                <a:spcPct val="0"/>
              </a:spcAft>
              <a:buSzPct val="60000"/>
              <a:buNone/>
              <a:defRPr/>
            </a:pPr>
            <a:r>
              <a:rPr lang="es-MX" sz="3500" b="1" dirty="0" smtClean="0">
                <a:latin typeface="Apple Chancery" charset="0"/>
                <a:ea typeface="Apple Chancery" charset="0"/>
                <a:cs typeface="Apple Chancery" charset="0"/>
              </a:rPr>
              <a:t>PROGRAMA:</a:t>
            </a:r>
          </a:p>
          <a:p>
            <a:pPr marL="0" indent="0" algn="ctr" fontAlgn="base">
              <a:spcBef>
                <a:spcPct val="0"/>
              </a:spcBef>
              <a:spcAft>
                <a:spcPct val="0"/>
              </a:spcAft>
              <a:buSzPct val="60000"/>
              <a:buNone/>
              <a:defRPr/>
            </a:pPr>
            <a:endParaRPr lang="es-MX" sz="3500" b="1" dirty="0" smtClean="0">
              <a:latin typeface="Apple Chancery" charset="0"/>
              <a:ea typeface="Apple Chancery" charset="0"/>
              <a:cs typeface="Apple Chancery" charset="0"/>
            </a:endParaRPr>
          </a:p>
          <a:p>
            <a:pPr marL="0" indent="0" algn="ctr" fontAlgn="base">
              <a:spcBef>
                <a:spcPct val="0"/>
              </a:spcBef>
              <a:spcAft>
                <a:spcPct val="0"/>
              </a:spcAft>
              <a:buSzPct val="60000"/>
              <a:buNone/>
              <a:defRPr/>
            </a:pPr>
            <a:r>
              <a:rPr lang="es-MX" sz="3500" b="1" dirty="0" smtClean="0">
                <a:latin typeface="Apple Chancery" charset="0"/>
                <a:ea typeface="Apple Chancery" charset="0"/>
                <a:cs typeface="Apple Chancery" charset="0"/>
              </a:rPr>
              <a:t>SEGURIDAD P</a:t>
            </a:r>
            <a:r>
              <a:rPr lang="es-ES" sz="3500" b="1" dirty="0" smtClean="0">
                <a:latin typeface="Apple Chancery" charset="0"/>
                <a:ea typeface="Apple Chancery" charset="0"/>
                <a:cs typeface="Apple Chancery" charset="0"/>
              </a:rPr>
              <a:t>ÚBLICA Y TRÁNSITO VIAL</a:t>
            </a:r>
            <a:r>
              <a:rPr lang="es-MX" sz="2800" b="1" dirty="0" smtClean="0">
                <a:latin typeface="Apple Chancery" charset="0"/>
                <a:ea typeface="Apple Chancery" charset="0"/>
                <a:cs typeface="Apple Chancery" charset="0"/>
              </a:rPr>
              <a:t>.</a:t>
            </a:r>
          </a:p>
          <a:p>
            <a:pPr marL="0" indent="0" algn="just" fontAlgn="base">
              <a:spcBef>
                <a:spcPct val="0"/>
              </a:spcBef>
              <a:spcAft>
                <a:spcPct val="0"/>
              </a:spcAft>
              <a:buSzPct val="60000"/>
              <a:buFont typeface="Arial" pitchFamily="34" charset="0"/>
              <a:buNone/>
              <a:defRPr/>
            </a:pPr>
            <a:endParaRPr lang="es-MX" sz="2400" b="1" kern="0" dirty="0" smtClean="0">
              <a:latin typeface="Arial" pitchFamily="34" charset="0"/>
              <a:cs typeface="Arial" pitchFamily="34" charset="0"/>
            </a:endParaRPr>
          </a:p>
          <a:p>
            <a:pPr marL="0" indent="0" algn="just" fontAlgn="base">
              <a:spcBef>
                <a:spcPct val="0"/>
              </a:spcBef>
              <a:spcAft>
                <a:spcPct val="0"/>
              </a:spcAft>
              <a:buSzPct val="60000"/>
              <a:buFont typeface="Arial" pitchFamily="34" charset="0"/>
              <a:buNone/>
              <a:defRPr/>
            </a:pPr>
            <a:endParaRPr lang="es-MX" sz="2400" b="1" kern="0" dirty="0">
              <a:latin typeface="Arial" pitchFamily="34" charset="0"/>
              <a:cs typeface="Arial" pitchFamily="34" charset="0"/>
            </a:endParaRPr>
          </a:p>
          <a:p>
            <a:pPr marL="0" indent="0" algn="just">
              <a:buNone/>
            </a:pPr>
            <a:endParaRPr lang="es-MX" sz="500" dirty="0" smtClean="0">
              <a:latin typeface="Arial" pitchFamily="34" charset="0"/>
              <a:cs typeface="Arial" pitchFamily="34" charset="0"/>
            </a:endParaRPr>
          </a:p>
        </p:txBody>
      </p:sp>
      <p:pic>
        <p:nvPicPr>
          <p:cNvPr id="3" name="Imagen 2"/>
          <p:cNvPicPr>
            <a:picLocks noChangeAspect="1"/>
          </p:cNvPicPr>
          <p:nvPr/>
        </p:nvPicPr>
        <p:blipFill>
          <a:blip r:embed="rId2"/>
          <a:stretch>
            <a:fillRect/>
          </a:stretch>
        </p:blipFill>
        <p:spPr>
          <a:xfrm>
            <a:off x="269226" y="198216"/>
            <a:ext cx="2021162" cy="2026909"/>
          </a:xfrm>
          <a:prstGeom prst="rect">
            <a:avLst/>
          </a:prstGeom>
        </p:spPr>
      </p:pic>
      <p:pic>
        <p:nvPicPr>
          <p:cNvPr id="5" name="Imagen 4"/>
          <p:cNvPicPr>
            <a:picLocks noChangeAspect="1"/>
          </p:cNvPicPr>
          <p:nvPr/>
        </p:nvPicPr>
        <p:blipFill>
          <a:blip r:embed="rId3"/>
          <a:stretch>
            <a:fillRect/>
          </a:stretch>
        </p:blipFill>
        <p:spPr>
          <a:xfrm>
            <a:off x="270007" y="3681028"/>
            <a:ext cx="2285232" cy="1944216"/>
          </a:xfrm>
          <a:prstGeom prst="rect">
            <a:avLst/>
          </a:prstGeom>
        </p:spPr>
      </p:pic>
      <p:pic>
        <p:nvPicPr>
          <p:cNvPr id="11" name="Imagen 10"/>
          <p:cNvPicPr>
            <a:picLocks noChangeAspect="1"/>
          </p:cNvPicPr>
          <p:nvPr/>
        </p:nvPicPr>
        <p:blipFill>
          <a:blip r:embed="rId4"/>
          <a:stretch>
            <a:fillRect/>
          </a:stretch>
        </p:blipFill>
        <p:spPr>
          <a:xfrm>
            <a:off x="5985260" y="3601008"/>
            <a:ext cx="2512023" cy="2024236"/>
          </a:xfrm>
          <a:prstGeom prst="rect">
            <a:avLst/>
          </a:prstGeom>
        </p:spPr>
      </p:pic>
      <p:pic>
        <p:nvPicPr>
          <p:cNvPr id="12" name="Imagen 11"/>
          <p:cNvPicPr>
            <a:picLocks noChangeAspect="1"/>
          </p:cNvPicPr>
          <p:nvPr/>
        </p:nvPicPr>
        <p:blipFill>
          <a:blip r:embed="rId5"/>
          <a:stretch>
            <a:fillRect/>
          </a:stretch>
        </p:blipFill>
        <p:spPr>
          <a:xfrm>
            <a:off x="5986998" y="225796"/>
            <a:ext cx="2590800" cy="1762125"/>
          </a:xfrm>
          <a:prstGeom prst="rect">
            <a:avLst/>
          </a:prstGeom>
        </p:spPr>
      </p:pic>
      <p:pic>
        <p:nvPicPr>
          <p:cNvPr id="13" name="Imagen 12"/>
          <p:cNvPicPr>
            <a:picLocks noChangeAspect="1"/>
          </p:cNvPicPr>
          <p:nvPr/>
        </p:nvPicPr>
        <p:blipFill>
          <a:blip r:embed="rId6"/>
          <a:stretch>
            <a:fillRect/>
          </a:stretch>
        </p:blipFill>
        <p:spPr>
          <a:xfrm>
            <a:off x="2861431" y="4941168"/>
            <a:ext cx="2847975" cy="1609725"/>
          </a:xfrm>
          <a:prstGeom prst="rect">
            <a:avLst/>
          </a:prstGeom>
        </p:spPr>
      </p:pic>
    </p:spTree>
    <p:extLst>
      <p:ext uri="{BB962C8B-B14F-4D97-AF65-F5344CB8AC3E}">
        <p14:creationId xmlns:p14="http://schemas.microsoft.com/office/powerpoint/2010/main" val="233642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323528" y="404664"/>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b="1" i="1" dirty="0">
                <a:solidFill>
                  <a:srgbClr val="FF0000"/>
                </a:solidFill>
                <a:latin typeface="Apple Chancery" charset="0"/>
                <a:ea typeface="Apple Chancery" charset="0"/>
                <a:cs typeface="Apple Chancery" charset="0"/>
              </a:rPr>
              <a:t>La Metodología del Marco Lógico </a:t>
            </a:r>
            <a:r>
              <a:rPr lang="es-MX" dirty="0">
                <a:latin typeface="Arial" panose="020B0604020202020204" pitchFamily="34" charset="0"/>
                <a:cs typeface="Arial" panose="020B0604020202020204" pitchFamily="34" charset="0"/>
              </a:rPr>
              <a:t>es una herramienta para facilitar el proceso de conceptualización, diseño, ejecución y evaluación de proyectos. </a:t>
            </a:r>
            <a:endParaRPr lang="es-MX" dirty="0" smtClean="0">
              <a:latin typeface="Arial" panose="020B0604020202020204" pitchFamily="34" charset="0"/>
              <a:cs typeface="Arial" panose="020B0604020202020204" pitchFamily="34" charset="0"/>
            </a:endParaRPr>
          </a:p>
          <a:p>
            <a:pPr marL="0" indent="0">
              <a:buNone/>
            </a:pPr>
            <a:endParaRPr lang="es-MX" sz="2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347864" y="2924944"/>
            <a:ext cx="2808312" cy="2059721"/>
          </a:xfrm>
          <a:prstGeom prst="rect">
            <a:avLst/>
          </a:prstGeom>
        </p:spPr>
      </p:pic>
    </p:spTree>
    <p:extLst>
      <p:ext uri="{BB962C8B-B14F-4D97-AF65-F5344CB8AC3E}">
        <p14:creationId xmlns:p14="http://schemas.microsoft.com/office/powerpoint/2010/main" val="3299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7 CuadroTexto"/>
          <p:cNvSpPr txBox="1"/>
          <p:nvPr/>
        </p:nvSpPr>
        <p:spPr>
          <a:xfrm>
            <a:off x="677794" y="1412776"/>
            <a:ext cx="7932428" cy="3170099"/>
          </a:xfrm>
          <a:prstGeom prst="rect">
            <a:avLst/>
          </a:prstGeom>
          <a:solidFill>
            <a:schemeClr val="bg1"/>
          </a:solidFill>
        </p:spPr>
        <p:txBody>
          <a:bodyPr wrap="square" rtlCol="0">
            <a:spAutoFit/>
          </a:bodyPr>
          <a:lstStyle/>
          <a:p>
            <a:pPr algn="ctr"/>
            <a:r>
              <a:rPr lang="es-MX" sz="6000" b="1" dirty="0" smtClean="0">
                <a:latin typeface="Apple Chancery" charset="0"/>
                <a:ea typeface="Apple Chancery" charset="0"/>
                <a:cs typeface="Apple Chancery" charset="0"/>
              </a:rPr>
              <a:t>PLANEACI</a:t>
            </a:r>
            <a:r>
              <a:rPr lang="es-ES" sz="6000" b="1" dirty="0" smtClean="0">
                <a:latin typeface="Apple Chancery" charset="0"/>
                <a:ea typeface="Apple Chancery" charset="0"/>
                <a:cs typeface="Apple Chancery" charset="0"/>
              </a:rPr>
              <a:t>ÓN</a:t>
            </a:r>
          </a:p>
          <a:p>
            <a:pPr algn="ctr"/>
            <a:endParaRPr lang="es-ES" sz="2000" b="1" dirty="0">
              <a:latin typeface="Apple Chancery" charset="0"/>
              <a:ea typeface="Apple Chancery" charset="0"/>
              <a:cs typeface="Apple Chancery" charset="0"/>
            </a:endParaRPr>
          </a:p>
          <a:p>
            <a:pPr algn="ctr"/>
            <a:r>
              <a:rPr lang="es-ES" sz="6000" b="1" dirty="0" smtClean="0">
                <a:latin typeface="Apple Chancery" charset="0"/>
                <a:ea typeface="Apple Chancery" charset="0"/>
                <a:cs typeface="Apple Chancery" charset="0"/>
              </a:rPr>
              <a:t>¿QUÉ QUIERO HACER?</a:t>
            </a:r>
            <a:endParaRPr lang="es-MX" sz="6000" b="1" dirty="0">
              <a:latin typeface="Apple Chancery" charset="0"/>
              <a:ea typeface="Apple Chancery" charset="0"/>
              <a:cs typeface="Apple Chancery" charset="0"/>
            </a:endParaRPr>
          </a:p>
        </p:txBody>
      </p:sp>
      <p:pic>
        <p:nvPicPr>
          <p:cNvPr id="6" name="Imagen 5"/>
          <p:cNvPicPr>
            <a:picLocks noChangeAspect="1"/>
          </p:cNvPicPr>
          <p:nvPr/>
        </p:nvPicPr>
        <p:blipFill>
          <a:blip r:embed="rId2"/>
          <a:stretch>
            <a:fillRect/>
          </a:stretch>
        </p:blipFill>
        <p:spPr>
          <a:xfrm>
            <a:off x="2051720" y="4797152"/>
            <a:ext cx="5112568" cy="1353429"/>
          </a:xfrm>
          <a:prstGeom prst="rect">
            <a:avLst/>
          </a:prstGeom>
        </p:spPr>
      </p:pic>
    </p:spTree>
    <p:extLst>
      <p:ext uri="{BB962C8B-B14F-4D97-AF65-F5344CB8AC3E}">
        <p14:creationId xmlns:p14="http://schemas.microsoft.com/office/powerpoint/2010/main" val="1492458430"/>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16768" y="1124744"/>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Arial" pitchFamily="34" charset="0"/>
              <a:buNone/>
            </a:pPr>
            <a:r>
              <a:rPr lang="es-MX" sz="4400" b="1" dirty="0" smtClean="0">
                <a:latin typeface="Arial" panose="020B0604020202020204" pitchFamily="34" charset="0"/>
                <a:cs typeface="Arial" panose="020B0604020202020204" pitchFamily="34" charset="0"/>
              </a:rPr>
              <a:t>Reglas de oro:</a:t>
            </a:r>
          </a:p>
          <a:p>
            <a:pPr>
              <a:spcBef>
                <a:spcPct val="0"/>
              </a:spcBef>
              <a:buFont typeface="Arial" pitchFamily="34" charset="0"/>
              <a:buNone/>
            </a:pPr>
            <a:endParaRPr lang="es-MX" dirty="0" smtClean="0">
              <a:latin typeface="Arial" panose="020B0604020202020204" pitchFamily="34" charset="0"/>
              <a:cs typeface="Arial" panose="020B0604020202020204" pitchFamily="34" charset="0"/>
            </a:endParaRPr>
          </a:p>
          <a:p>
            <a:pPr lvl="1" algn="just">
              <a:buFont typeface="Wingdings" pitchFamily="2" charset="2"/>
              <a:buChar char="v"/>
            </a:pPr>
            <a:r>
              <a:rPr lang="es-MX" sz="2400" dirty="0" smtClean="0">
                <a:latin typeface="Arial" panose="020B0604020202020204" pitchFamily="34" charset="0"/>
                <a:cs typeface="Arial" panose="020B0604020202020204" pitchFamily="34" charset="0"/>
              </a:rPr>
              <a:t> La MML </a:t>
            </a:r>
            <a:r>
              <a:rPr lang="es-MX" sz="2400" dirty="0" smtClean="0">
                <a:solidFill>
                  <a:schemeClr val="accent1"/>
                </a:solidFill>
                <a:latin typeface="Arial" panose="020B0604020202020204" pitchFamily="34" charset="0"/>
                <a:cs typeface="Arial" panose="020B0604020202020204" pitchFamily="34" charset="0"/>
              </a:rPr>
              <a:t>debe ser desarrollada con la participación de los principales involucrados desde su inicio.</a:t>
            </a:r>
          </a:p>
          <a:p>
            <a:pPr lvl="2" algn="just"/>
            <a:r>
              <a:rPr lang="es-MX" dirty="0" smtClean="0">
                <a:latin typeface="Arial" panose="020B0604020202020204" pitchFamily="34" charset="0"/>
                <a:cs typeface="Arial" panose="020B0604020202020204" pitchFamily="34" charset="0"/>
              </a:rPr>
              <a:t> Prestatario, equipo del proyecto, beneficiarios, futuros operadores, etc.</a:t>
            </a:r>
          </a:p>
          <a:p>
            <a:pPr lvl="2"/>
            <a:endParaRPr lang="es-MX" dirty="0" smtClean="0">
              <a:latin typeface="Arial" panose="020B0604020202020204" pitchFamily="34" charset="0"/>
              <a:cs typeface="Arial" panose="020B0604020202020204" pitchFamily="34" charset="0"/>
            </a:endParaRPr>
          </a:p>
          <a:p>
            <a:pPr lvl="1">
              <a:buFont typeface="Wingdings" pitchFamily="2" charset="2"/>
              <a:buChar char="v"/>
            </a:pPr>
            <a:r>
              <a:rPr lang="es-MX" sz="2400" dirty="0" smtClean="0">
                <a:latin typeface="Arial" panose="020B0604020202020204" pitchFamily="34" charset="0"/>
                <a:cs typeface="Arial" panose="020B0604020202020204" pitchFamily="34" charset="0"/>
              </a:rPr>
              <a:t> </a:t>
            </a:r>
            <a:r>
              <a:rPr lang="es-MX" sz="2400" dirty="0" smtClean="0">
                <a:solidFill>
                  <a:schemeClr val="accent1"/>
                </a:solidFill>
                <a:latin typeface="Arial" panose="020B0604020202020204" pitchFamily="34" charset="0"/>
                <a:cs typeface="Arial" panose="020B0604020202020204" pitchFamily="34" charset="0"/>
              </a:rPr>
              <a:t>Deberá ser modificada y mejorada repetidamente.</a:t>
            </a:r>
          </a:p>
          <a:p>
            <a:endParaRPr lang="es-MX"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405549"/>
            <a:ext cx="2123728" cy="204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2 Marcador de contenido"/>
          <p:cNvSpPr txBox="1">
            <a:spLocks/>
          </p:cNvSpPr>
          <p:nvPr/>
        </p:nvSpPr>
        <p:spPr>
          <a:xfrm>
            <a:off x="3203848" y="0"/>
            <a:ext cx="5760640"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3500" b="1" dirty="0" smtClean="0">
                <a:latin typeface="Apple Chancery" charset="0"/>
                <a:ea typeface="Apple Chancery" charset="0"/>
                <a:cs typeface="Apple Chancery" charset="0"/>
              </a:rPr>
              <a:t>METODOLOGÍA MARCO LÓGICO</a:t>
            </a:r>
            <a:endParaRPr lang="es-MX" sz="3500" b="1" dirty="0">
              <a:latin typeface="Apple Chancery" charset="0"/>
              <a:ea typeface="Apple Chancery" charset="0"/>
              <a:cs typeface="Apple Chancery" charset="0"/>
            </a:endParaRPr>
          </a:p>
        </p:txBody>
      </p:sp>
    </p:spTree>
    <p:extLst>
      <p:ext uri="{BB962C8B-B14F-4D97-AF65-F5344CB8AC3E}">
        <p14:creationId xmlns:p14="http://schemas.microsoft.com/office/powerpoint/2010/main" val="174500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521628" y="908720"/>
            <a:ext cx="8075240" cy="513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b="1" dirty="0" smtClean="0">
                <a:latin typeface="Arial" panose="020B0604020202020204" pitchFamily="34" charset="0"/>
                <a:cs typeface="Arial" panose="020B0604020202020204" pitchFamily="34" charset="0"/>
              </a:rPr>
              <a:t>ETAPAS:</a:t>
            </a:r>
          </a:p>
          <a:p>
            <a:pPr marL="0" indent="0">
              <a:buNone/>
            </a:pPr>
            <a:endParaRPr lang="es-MX" sz="2400" dirty="0">
              <a:latin typeface="Arial" panose="020B0604020202020204" pitchFamily="34" charset="0"/>
              <a:cs typeface="Arial" panose="020B0604020202020204" pitchFamily="34" charset="0"/>
            </a:endParaRPr>
          </a:p>
          <a:p>
            <a:pPr marL="0" indent="0">
              <a:buNone/>
            </a:pPr>
            <a:r>
              <a:rPr lang="es-MX" sz="3600" b="1" dirty="0" smtClean="0">
                <a:latin typeface="Arial" panose="020B0604020202020204" pitchFamily="34" charset="0"/>
                <a:cs typeface="Arial" panose="020B0604020202020204" pitchFamily="34" charset="0"/>
              </a:rPr>
              <a:t>1-. Definici</a:t>
            </a:r>
            <a:r>
              <a:rPr lang="es-ES" sz="3600" b="1" dirty="0" err="1" smtClean="0">
                <a:latin typeface="Arial" panose="020B0604020202020204" pitchFamily="34" charset="0"/>
                <a:cs typeface="Arial" panose="020B0604020202020204" pitchFamily="34" charset="0"/>
              </a:rPr>
              <a:t>ón</a:t>
            </a:r>
            <a:r>
              <a:rPr lang="es-ES" sz="3600" b="1" dirty="0" smtClean="0">
                <a:latin typeface="Arial" panose="020B0604020202020204" pitchFamily="34" charset="0"/>
                <a:cs typeface="Arial" panose="020B0604020202020204" pitchFamily="34" charset="0"/>
              </a:rPr>
              <a:t> de Problema</a:t>
            </a:r>
          </a:p>
          <a:p>
            <a:pPr marL="0" indent="0">
              <a:buNone/>
            </a:pPr>
            <a:r>
              <a:rPr lang="es-ES" sz="3600" b="1" dirty="0" smtClean="0">
                <a:latin typeface="Arial" panose="020B0604020202020204" pitchFamily="34" charset="0"/>
                <a:cs typeface="Arial" panose="020B0604020202020204" pitchFamily="34" charset="0"/>
              </a:rPr>
              <a:t>2-. Análisis del Problema</a:t>
            </a:r>
          </a:p>
          <a:p>
            <a:pPr marL="0" indent="0">
              <a:buNone/>
            </a:pPr>
            <a:r>
              <a:rPr lang="es-ES" sz="3600" b="1" dirty="0" smtClean="0">
                <a:latin typeface="Arial" panose="020B0604020202020204" pitchFamily="34" charset="0"/>
                <a:cs typeface="Arial" panose="020B0604020202020204" pitchFamily="34" charset="0"/>
              </a:rPr>
              <a:t>3-. Definición del Objetivo</a:t>
            </a:r>
          </a:p>
          <a:p>
            <a:pPr marL="0" indent="0">
              <a:buNone/>
            </a:pPr>
            <a:r>
              <a:rPr lang="es-ES" sz="3600" b="1" dirty="0" smtClean="0">
                <a:latin typeface="Arial" panose="020B0604020202020204" pitchFamily="34" charset="0"/>
                <a:cs typeface="Arial" panose="020B0604020202020204" pitchFamily="34" charset="0"/>
              </a:rPr>
              <a:t>4-. Selección de Alternativas</a:t>
            </a:r>
          </a:p>
          <a:p>
            <a:pPr marL="0" indent="0">
              <a:buNone/>
            </a:pPr>
            <a:r>
              <a:rPr lang="es-ES" sz="3600" b="1" dirty="0" smtClean="0">
                <a:latin typeface="Arial" panose="020B0604020202020204" pitchFamily="34" charset="0"/>
                <a:cs typeface="Arial" panose="020B0604020202020204" pitchFamily="34" charset="0"/>
              </a:rPr>
              <a:t>5-. Definición de la </a:t>
            </a:r>
            <a:r>
              <a:rPr lang="es-ES" sz="3600" b="1" dirty="0" err="1" smtClean="0">
                <a:latin typeface="Arial" panose="020B0604020202020204" pitchFamily="34" charset="0"/>
                <a:cs typeface="Arial" panose="020B0604020202020204" pitchFamily="34" charset="0"/>
              </a:rPr>
              <a:t>EAPp</a:t>
            </a:r>
            <a:endParaRPr lang="es-ES" sz="3600" b="1" dirty="0" smtClean="0">
              <a:latin typeface="Arial" panose="020B0604020202020204" pitchFamily="34" charset="0"/>
              <a:cs typeface="Arial" panose="020B0604020202020204" pitchFamily="34" charset="0"/>
            </a:endParaRPr>
          </a:p>
          <a:p>
            <a:pPr marL="0" indent="0">
              <a:buNone/>
            </a:pPr>
            <a:r>
              <a:rPr lang="es-ES" sz="3600" b="1" dirty="0" smtClean="0">
                <a:latin typeface="Arial" panose="020B0604020202020204" pitchFamily="34" charset="0"/>
                <a:cs typeface="Arial" panose="020B0604020202020204" pitchFamily="34" charset="0"/>
              </a:rPr>
              <a:t>6-. MIR</a:t>
            </a:r>
            <a:endParaRPr lang="es-MX" sz="3600" b="1" dirty="0">
              <a:latin typeface="Arial" panose="020B0604020202020204" pitchFamily="34" charset="0"/>
              <a:cs typeface="Arial" panose="020B0604020202020204" pitchFamily="34" charset="0"/>
            </a:endParaRPr>
          </a:p>
        </p:txBody>
      </p:sp>
      <p:sp>
        <p:nvSpPr>
          <p:cNvPr id="4" name="2 Marcador de contenido"/>
          <p:cNvSpPr>
            <a:spLocks noGrp="1"/>
          </p:cNvSpPr>
          <p:nvPr>
            <p:ph idx="1"/>
          </p:nvPr>
        </p:nvSpPr>
        <p:spPr>
          <a:xfrm>
            <a:off x="5148064" y="188640"/>
            <a:ext cx="3600400" cy="360040"/>
          </a:xfrm>
        </p:spPr>
        <p:txBody>
          <a:bodyPr>
            <a:noAutofit/>
          </a:bodyPr>
          <a:lstStyle/>
          <a:p>
            <a:pPr marL="0" indent="0" algn="ctr">
              <a:buNone/>
            </a:pPr>
            <a:r>
              <a:rPr lang="es-MX" sz="2000" b="1" dirty="0">
                <a:latin typeface="Apple Chancery" charset="0"/>
                <a:ea typeface="Apple Chancery" charset="0"/>
                <a:cs typeface="Apple Chancery" charset="0"/>
              </a:rPr>
              <a:t>Metodología de Marco Lógico Vs Matriz de Marco Lógico</a:t>
            </a:r>
            <a:endParaRPr lang="es-MX" sz="2000" b="1" dirty="0" smtClean="0">
              <a:latin typeface="Apple Chancery" charset="0"/>
              <a:ea typeface="Apple Chancery" charset="0"/>
              <a:cs typeface="Apple Chancery" charset="0"/>
            </a:endParaRPr>
          </a:p>
        </p:txBody>
      </p:sp>
    </p:spTree>
    <p:extLst>
      <p:ext uri="{BB962C8B-B14F-4D97-AF65-F5344CB8AC3E}">
        <p14:creationId xmlns:p14="http://schemas.microsoft.com/office/powerpoint/2010/main" val="6889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095310"/>
            <a:ext cx="8075240" cy="55020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3600" dirty="0"/>
              <a:t>Identificar a todos aquellos que pudieran tener interés o que se pudieran beneficiar directa e indirectamente</a:t>
            </a:r>
            <a:r>
              <a:rPr lang="es-MX" sz="3600" dirty="0" smtClean="0"/>
              <a:t>. </a:t>
            </a:r>
            <a:endParaRPr lang="es-MX" sz="3600" dirty="0"/>
          </a:p>
          <a:p>
            <a:pPr algn="just"/>
            <a:r>
              <a:rPr lang="es-MX" sz="3600" dirty="0"/>
              <a:t>Investigar sus roles, </a:t>
            </a:r>
            <a:r>
              <a:rPr lang="es-MX" sz="3600" dirty="0" smtClean="0"/>
              <a:t>intereses y </a:t>
            </a:r>
            <a:r>
              <a:rPr lang="es-MX" sz="3600" dirty="0"/>
              <a:t>capacidad de participación.</a:t>
            </a:r>
          </a:p>
          <a:p>
            <a:pPr algn="just"/>
            <a:r>
              <a:rPr lang="es-MX" sz="3600" dirty="0"/>
              <a:t>Identificar su </a:t>
            </a:r>
            <a:r>
              <a:rPr lang="es-MX" sz="3600" dirty="0" smtClean="0"/>
              <a:t>posición </a:t>
            </a:r>
            <a:r>
              <a:rPr lang="es-MX" sz="3600" dirty="0"/>
              <a:t>de cooperación o conflicto, frente al proyecto y entre </a:t>
            </a:r>
            <a:r>
              <a:rPr lang="es-MX" sz="3600" dirty="0" smtClean="0"/>
              <a:t>ellos.</a:t>
            </a:r>
          </a:p>
          <a:p>
            <a:pPr algn="just"/>
            <a:endParaRPr lang="es-MX" sz="2400" dirty="0">
              <a:latin typeface="Arial" panose="020B0604020202020204" pitchFamily="34" charset="0"/>
              <a:cs typeface="Arial" panose="020B0604020202020204" pitchFamily="34" charset="0"/>
            </a:endParaRPr>
          </a:p>
        </p:txBody>
      </p:sp>
      <p:sp>
        <p:nvSpPr>
          <p:cNvPr id="4" name="2 Marcador de contenido"/>
          <p:cNvSpPr>
            <a:spLocks noGrp="1"/>
          </p:cNvSpPr>
          <p:nvPr>
            <p:ph idx="1"/>
          </p:nvPr>
        </p:nvSpPr>
        <p:spPr>
          <a:xfrm>
            <a:off x="3131840" y="367635"/>
            <a:ext cx="5616624" cy="360040"/>
          </a:xfrm>
        </p:spPr>
        <p:txBody>
          <a:bodyPr>
            <a:noAutofit/>
          </a:bodyPr>
          <a:lstStyle/>
          <a:p>
            <a:pPr marL="0" indent="0" algn="ctr">
              <a:buNone/>
            </a:pPr>
            <a:r>
              <a:rPr lang="es-MX" sz="3500" b="1" dirty="0" smtClean="0">
                <a:latin typeface="Apple Chancery" charset="0"/>
                <a:ea typeface="Apple Chancery" charset="0"/>
                <a:cs typeface="Apple Chancery" charset="0"/>
              </a:rPr>
              <a:t>Análisis de Involucrados</a:t>
            </a:r>
          </a:p>
        </p:txBody>
      </p:sp>
    </p:spTree>
    <p:extLst>
      <p:ext uri="{BB962C8B-B14F-4D97-AF65-F5344CB8AC3E}">
        <p14:creationId xmlns:p14="http://schemas.microsoft.com/office/powerpoint/2010/main" val="369157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0 CuadroTexto"/>
          <p:cNvSpPr txBox="1"/>
          <p:nvPr/>
        </p:nvSpPr>
        <p:spPr>
          <a:xfrm>
            <a:off x="1691000" y="67204"/>
            <a:ext cx="5196162" cy="12864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3500" b="1" dirty="0">
                <a:latin typeface="Apple Chancery" charset="0"/>
                <a:ea typeface="Apple Chancery" charset="0"/>
                <a:cs typeface="Apple Chancery" charset="0"/>
              </a:rPr>
              <a:t>MAPA DE INVOLUCRADOS</a:t>
            </a:r>
          </a:p>
        </p:txBody>
      </p:sp>
      <p:grpSp>
        <p:nvGrpSpPr>
          <p:cNvPr id="37" name="29 Grupo"/>
          <p:cNvGrpSpPr/>
          <p:nvPr/>
        </p:nvGrpSpPr>
        <p:grpSpPr>
          <a:xfrm>
            <a:off x="154392" y="1435553"/>
            <a:ext cx="8810484" cy="5422447"/>
            <a:chOff x="0" y="0"/>
            <a:chExt cx="9650848" cy="5400675"/>
          </a:xfrm>
        </p:grpSpPr>
        <p:sp>
          <p:nvSpPr>
            <p:cNvPr id="38" name="30 Elipse"/>
            <p:cNvSpPr/>
            <p:nvPr/>
          </p:nvSpPr>
          <p:spPr>
            <a:xfrm>
              <a:off x="0" y="1072251"/>
              <a:ext cx="2402681" cy="25387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MX" sz="1050"/>
            </a:p>
          </p:txBody>
        </p:sp>
        <p:sp>
          <p:nvSpPr>
            <p:cNvPr id="39" name="AutoShape 48"/>
            <p:cNvSpPr>
              <a:spLocks noChangeArrowheads="1"/>
            </p:cNvSpPr>
            <p:nvPr/>
          </p:nvSpPr>
          <p:spPr bwMode="auto">
            <a:xfrm>
              <a:off x="2302666" y="2067473"/>
              <a:ext cx="4809387" cy="975804"/>
            </a:xfrm>
            <a:prstGeom prst="roundRect">
              <a:avLst>
                <a:gd name="adj" fmla="val 9972"/>
              </a:avLst>
            </a:prstGeom>
            <a:ln>
              <a:solidFill>
                <a:schemeClr val="accent2">
                  <a:lumMod val="75000"/>
                </a:schemeClr>
              </a:solidFill>
              <a:headEnd/>
              <a:tailEnd/>
            </a:ln>
          </p:spPr>
          <p:style>
            <a:lnRef idx="2">
              <a:schemeClr val="accent3"/>
            </a:lnRef>
            <a:fillRef idx="1">
              <a:schemeClr val="lt1"/>
            </a:fillRef>
            <a:effectRef idx="0">
              <a:schemeClr val="accent3"/>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800" b="1" i="0" u="none" strike="noStrike" kern="1200" cap="none" spc="0" normalizeH="0" baseline="0" noProof="0" dirty="0" smtClean="0">
                  <a:ln w="6350">
                    <a:noFill/>
                  </a:ln>
                  <a:solidFill>
                    <a:sysClr val="windowText" lastClr="000000"/>
                  </a:solidFill>
                  <a:effectLst/>
                  <a:uLnTx/>
                  <a:uFillTx/>
                  <a:latin typeface="Arial Narrow" pitchFamily="34" charset="0"/>
                  <a:ea typeface="+mn-ea"/>
                  <a:cs typeface="Arial" pitchFamily="34" charset="0"/>
                </a:rPr>
                <a:t>SEGURIDAD</a:t>
              </a:r>
              <a:r>
                <a:rPr kumimoji="0" lang="es-MX" sz="2800" b="1" i="0" u="none" strike="noStrike" kern="1200" cap="none" spc="0" normalizeH="0" noProof="0" dirty="0" smtClean="0">
                  <a:ln w="6350">
                    <a:noFill/>
                  </a:ln>
                  <a:solidFill>
                    <a:sysClr val="windowText" lastClr="000000"/>
                  </a:solidFill>
                  <a:effectLst/>
                  <a:uLnTx/>
                  <a:uFillTx/>
                  <a:latin typeface="Arial Narrow" pitchFamily="34" charset="0"/>
                  <a:ea typeface="+mn-ea"/>
                  <a:cs typeface="Arial" pitchFamily="34" charset="0"/>
                </a:rPr>
                <a:t> P</a:t>
              </a:r>
              <a:r>
                <a:rPr kumimoji="0" lang="es-ES" sz="2800" b="1" i="0" u="none" strike="noStrike" kern="1200" cap="none" spc="0" normalizeH="0" noProof="0" dirty="0" smtClean="0">
                  <a:ln w="6350">
                    <a:noFill/>
                  </a:ln>
                  <a:solidFill>
                    <a:sysClr val="windowText" lastClr="000000"/>
                  </a:solidFill>
                  <a:effectLst/>
                  <a:uLnTx/>
                  <a:uFillTx/>
                  <a:latin typeface="Arial Narrow" pitchFamily="34" charset="0"/>
                  <a:ea typeface="+mn-ea"/>
                  <a:cs typeface="Arial" pitchFamily="34" charset="0"/>
                </a:rPr>
                <a:t>ÚBLICA Y TRÁNSITO VIAL</a:t>
              </a:r>
              <a:endParaRPr kumimoji="0" lang="es-MX" sz="2800" b="1" i="0" u="none" strike="noStrike" kern="1200" cap="none" spc="0" normalizeH="0" baseline="0" noProof="0" dirty="0">
                <a:ln w="6350">
                  <a:noFill/>
                </a:ln>
                <a:solidFill>
                  <a:sysClr val="windowText" lastClr="000000"/>
                </a:solidFill>
                <a:effectLst/>
                <a:uLnTx/>
                <a:uFillTx/>
                <a:latin typeface="Arial Narrow" pitchFamily="34" charset="0"/>
                <a:ea typeface="+mn-ea"/>
                <a:cs typeface="Arial" pitchFamily="34" charset="0"/>
              </a:endParaRPr>
            </a:p>
          </p:txBody>
        </p:sp>
        <p:sp>
          <p:nvSpPr>
            <p:cNvPr id="40" name="43 Elipse"/>
            <p:cNvSpPr/>
            <p:nvPr/>
          </p:nvSpPr>
          <p:spPr>
            <a:xfrm>
              <a:off x="93310" y="1991486"/>
              <a:ext cx="2074240" cy="1366415"/>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600" dirty="0">
                  <a:solidFill>
                    <a:sysClr val="windowText" lastClr="000000"/>
                  </a:solidFill>
                </a:rPr>
                <a:t>Dirección de Seguridad Pública Municipal</a:t>
              </a:r>
            </a:p>
          </p:txBody>
        </p:sp>
        <p:sp>
          <p:nvSpPr>
            <p:cNvPr id="41" name="45 Elipse"/>
            <p:cNvSpPr/>
            <p:nvPr/>
          </p:nvSpPr>
          <p:spPr>
            <a:xfrm>
              <a:off x="7246304" y="1687140"/>
              <a:ext cx="1998576" cy="6344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solidFill>
                    <a:sysClr val="windowText" lastClr="000000"/>
                  </a:solidFill>
                </a:rPr>
                <a:t>Instituciones</a:t>
              </a:r>
              <a:r>
                <a:rPr lang="es-MX" sz="1000" baseline="0" dirty="0">
                  <a:solidFill>
                    <a:sysClr val="windowText" lastClr="000000"/>
                  </a:solidFill>
                </a:rPr>
                <a:t> </a:t>
              </a:r>
              <a:r>
                <a:rPr lang="es-MX" sz="1600" baseline="0" dirty="0">
                  <a:solidFill>
                    <a:sysClr val="windowText" lastClr="000000"/>
                  </a:solidFill>
                </a:rPr>
                <a:t>públicas</a:t>
              </a:r>
              <a:endParaRPr lang="es-MX" sz="1600" dirty="0">
                <a:solidFill>
                  <a:sysClr val="windowText" lastClr="000000"/>
                </a:solidFill>
              </a:endParaRPr>
            </a:p>
          </p:txBody>
        </p:sp>
        <p:sp>
          <p:nvSpPr>
            <p:cNvPr id="42" name="46 Elipse"/>
            <p:cNvSpPr/>
            <p:nvPr/>
          </p:nvSpPr>
          <p:spPr>
            <a:xfrm>
              <a:off x="8380090" y="2531455"/>
              <a:ext cx="1270758" cy="541263"/>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solidFill>
                    <a:sysClr val="windowText" lastClr="000000"/>
                  </a:solidFill>
                </a:rPr>
                <a:t>Ayuntamiento</a:t>
              </a:r>
            </a:p>
          </p:txBody>
        </p:sp>
        <p:sp>
          <p:nvSpPr>
            <p:cNvPr id="43" name="48 Elipse"/>
            <p:cNvSpPr/>
            <p:nvPr/>
          </p:nvSpPr>
          <p:spPr>
            <a:xfrm>
              <a:off x="7000833" y="3095065"/>
              <a:ext cx="1552007" cy="102890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1600" dirty="0">
                  <a:solidFill>
                    <a:sysClr val="windowText" lastClr="000000"/>
                  </a:solidFill>
                </a:rPr>
                <a:t>Población en el municipio</a:t>
              </a:r>
            </a:p>
          </p:txBody>
        </p:sp>
        <p:sp>
          <p:nvSpPr>
            <p:cNvPr id="44" name="49 Elipse"/>
            <p:cNvSpPr/>
            <p:nvPr/>
          </p:nvSpPr>
          <p:spPr>
            <a:xfrm>
              <a:off x="3821017" y="3487937"/>
              <a:ext cx="1742473" cy="76908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600" dirty="0">
                  <a:solidFill>
                    <a:sysClr val="windowText" lastClr="000000"/>
                  </a:solidFill>
                </a:rPr>
                <a:t>Partidos políticos</a:t>
              </a:r>
            </a:p>
          </p:txBody>
        </p:sp>
        <p:sp>
          <p:nvSpPr>
            <p:cNvPr id="45" name="51 Elipse"/>
            <p:cNvSpPr/>
            <p:nvPr/>
          </p:nvSpPr>
          <p:spPr>
            <a:xfrm>
              <a:off x="2681289" y="4325173"/>
              <a:ext cx="1783377" cy="920723"/>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600" dirty="0">
                  <a:solidFill>
                    <a:sysClr val="windowText" lastClr="000000"/>
                  </a:solidFill>
                </a:rPr>
                <a:t>Vandalismo</a:t>
              </a:r>
            </a:p>
          </p:txBody>
        </p:sp>
        <p:sp>
          <p:nvSpPr>
            <p:cNvPr id="46" name="52 Elipse"/>
            <p:cNvSpPr/>
            <p:nvPr/>
          </p:nvSpPr>
          <p:spPr>
            <a:xfrm>
              <a:off x="4848975" y="4329960"/>
              <a:ext cx="1837930" cy="75609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600" dirty="0">
                  <a:solidFill>
                    <a:sysClr val="windowText" lastClr="000000"/>
                  </a:solidFill>
                </a:rPr>
                <a:t>Crimen organizado</a:t>
              </a:r>
            </a:p>
          </p:txBody>
        </p:sp>
        <p:sp>
          <p:nvSpPr>
            <p:cNvPr id="47" name="55 Elipse"/>
            <p:cNvSpPr/>
            <p:nvPr/>
          </p:nvSpPr>
          <p:spPr>
            <a:xfrm>
              <a:off x="3533787" y="478610"/>
              <a:ext cx="2388975" cy="679893"/>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600" dirty="0">
                  <a:solidFill>
                    <a:sysClr val="windowText" lastClr="000000"/>
                  </a:solidFill>
                </a:rPr>
                <a:t>Organizaciones</a:t>
              </a:r>
              <a:r>
                <a:rPr lang="es-MX" sz="1600" baseline="0" dirty="0">
                  <a:solidFill>
                    <a:sysClr val="windowText" lastClr="000000"/>
                  </a:solidFill>
                </a:rPr>
                <a:t> independientes</a:t>
              </a:r>
              <a:endParaRPr lang="es-MX" sz="1600" dirty="0">
                <a:solidFill>
                  <a:sysClr val="windowText" lastClr="000000"/>
                </a:solidFill>
              </a:endParaRPr>
            </a:p>
          </p:txBody>
        </p:sp>
        <p:cxnSp>
          <p:nvCxnSpPr>
            <p:cNvPr id="48" name="58 Conector recto de flecha"/>
            <p:cNvCxnSpPr>
              <a:stCxn id="40" idx="6"/>
              <a:endCxn id="39" idx="1"/>
            </p:cNvCxnSpPr>
            <p:nvPr/>
          </p:nvCxnSpPr>
          <p:spPr>
            <a:xfrm flipV="1">
              <a:off x="2167550" y="2555375"/>
              <a:ext cx="135116" cy="119319"/>
            </a:xfrm>
            <a:prstGeom prst="straightConnector1">
              <a:avLst/>
            </a:prstGeom>
            <a:ln>
              <a:headEnd type="none" w="lg" len="lg"/>
              <a:tailEnd type="stealth" w="lg" len="lg"/>
            </a:ln>
          </p:spPr>
          <p:style>
            <a:lnRef idx="3">
              <a:schemeClr val="accent6"/>
            </a:lnRef>
            <a:fillRef idx="0">
              <a:schemeClr val="accent6"/>
            </a:fillRef>
            <a:effectRef idx="2">
              <a:schemeClr val="accent6"/>
            </a:effectRef>
            <a:fontRef idx="minor">
              <a:schemeClr val="tx1"/>
            </a:fontRef>
          </p:style>
        </p:cxnSp>
        <p:cxnSp>
          <p:nvCxnSpPr>
            <p:cNvPr id="49" name="62 Conector recto de flecha"/>
            <p:cNvCxnSpPr/>
            <p:nvPr/>
          </p:nvCxnSpPr>
          <p:spPr>
            <a:xfrm flipV="1">
              <a:off x="4466641" y="4681856"/>
              <a:ext cx="379693" cy="6673"/>
            </a:xfrm>
            <a:prstGeom prst="straightConnector1">
              <a:avLst/>
            </a:prstGeom>
            <a:ln w="63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64 Conector recto de flecha"/>
            <p:cNvCxnSpPr>
              <a:stCxn id="45" idx="1"/>
            </p:cNvCxnSpPr>
            <p:nvPr/>
          </p:nvCxnSpPr>
          <p:spPr>
            <a:xfrm flipH="1" flipV="1">
              <a:off x="2843703" y="2908956"/>
              <a:ext cx="98755" cy="155105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65 Conector recto de flecha"/>
            <p:cNvCxnSpPr/>
            <p:nvPr/>
          </p:nvCxnSpPr>
          <p:spPr>
            <a:xfrm flipV="1">
              <a:off x="6173495" y="2779618"/>
              <a:ext cx="361259" cy="173147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2" name="66 Conector recto de flecha"/>
            <p:cNvCxnSpPr>
              <a:stCxn id="44" idx="0"/>
              <a:endCxn id="39" idx="2"/>
            </p:cNvCxnSpPr>
            <p:nvPr/>
          </p:nvCxnSpPr>
          <p:spPr>
            <a:xfrm flipV="1">
              <a:off x="4692253" y="3043277"/>
              <a:ext cx="15106" cy="44465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3" name="67 Conector recto de flecha"/>
            <p:cNvCxnSpPr/>
            <p:nvPr/>
          </p:nvCxnSpPr>
          <p:spPr>
            <a:xfrm flipH="1">
              <a:off x="4830176" y="1213006"/>
              <a:ext cx="12118" cy="11654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4" name="70 Conector recto de flecha"/>
            <p:cNvCxnSpPr/>
            <p:nvPr/>
          </p:nvCxnSpPr>
          <p:spPr>
            <a:xfrm flipV="1">
              <a:off x="8497455" y="3025418"/>
              <a:ext cx="371286" cy="363291"/>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5" name="71 Conector recto de flecha"/>
            <p:cNvCxnSpPr>
              <a:stCxn id="42" idx="0"/>
            </p:cNvCxnSpPr>
            <p:nvPr/>
          </p:nvCxnSpPr>
          <p:spPr>
            <a:xfrm flipH="1" flipV="1">
              <a:off x="8722015" y="2280141"/>
              <a:ext cx="293454" cy="251314"/>
            </a:xfrm>
            <a:prstGeom prst="straightConnector1">
              <a:avLst/>
            </a:prstGeom>
            <a:ln w="63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6" name="72 Conector recto de flecha"/>
            <p:cNvCxnSpPr>
              <a:endCxn id="41" idx="3"/>
            </p:cNvCxnSpPr>
            <p:nvPr/>
          </p:nvCxnSpPr>
          <p:spPr>
            <a:xfrm flipH="1" flipV="1">
              <a:off x="7538989" y="2228668"/>
              <a:ext cx="33514" cy="814609"/>
            </a:xfrm>
            <a:prstGeom prst="straightConnector1">
              <a:avLst/>
            </a:prstGeom>
            <a:ln w="63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7" name="73 Elipse"/>
            <p:cNvSpPr/>
            <p:nvPr/>
          </p:nvSpPr>
          <p:spPr>
            <a:xfrm>
              <a:off x="2909887" y="0"/>
              <a:ext cx="3950494" cy="21760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MX" sz="1050"/>
            </a:p>
          </p:txBody>
        </p:sp>
        <p:sp>
          <p:nvSpPr>
            <p:cNvPr id="58" name="74 CuadroTexto"/>
            <p:cNvSpPr txBox="1"/>
            <p:nvPr/>
          </p:nvSpPr>
          <p:spPr>
            <a:xfrm>
              <a:off x="4001975" y="157447"/>
              <a:ext cx="1656402" cy="12428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600" b="1" dirty="0">
                  <a:latin typeface="Tahoma" pitchFamily="34" charset="0"/>
                  <a:cs typeface="Tahoma" pitchFamily="34" charset="0"/>
                </a:rPr>
                <a:t>Indiferentes</a:t>
              </a:r>
            </a:p>
          </p:txBody>
        </p:sp>
        <p:sp>
          <p:nvSpPr>
            <p:cNvPr id="59" name="75 CuadroTexto"/>
            <p:cNvSpPr txBox="1"/>
            <p:nvPr/>
          </p:nvSpPr>
          <p:spPr>
            <a:xfrm>
              <a:off x="479073" y="1390456"/>
              <a:ext cx="1397752" cy="29668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600" b="1" dirty="0">
                  <a:latin typeface="Tahoma" pitchFamily="34" charset="0"/>
                  <a:cs typeface="Tahoma" pitchFamily="34" charset="0"/>
                </a:rPr>
                <a:t>Ejecutores</a:t>
              </a:r>
            </a:p>
          </p:txBody>
        </p:sp>
        <p:sp>
          <p:nvSpPr>
            <p:cNvPr id="60" name="76 CuadroTexto"/>
            <p:cNvSpPr txBox="1"/>
            <p:nvPr/>
          </p:nvSpPr>
          <p:spPr>
            <a:xfrm>
              <a:off x="7309606" y="1449711"/>
              <a:ext cx="1782062" cy="13319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600" b="1" dirty="0">
                  <a:latin typeface="Tahoma" pitchFamily="34" charset="0"/>
                  <a:cs typeface="Tahoma" pitchFamily="34" charset="0"/>
                </a:rPr>
                <a:t>Beneficiarios</a:t>
              </a:r>
            </a:p>
          </p:txBody>
        </p:sp>
        <p:sp>
          <p:nvSpPr>
            <p:cNvPr id="61" name="77 CuadroTexto"/>
            <p:cNvSpPr txBox="1"/>
            <p:nvPr/>
          </p:nvSpPr>
          <p:spPr>
            <a:xfrm>
              <a:off x="3865708" y="3043277"/>
              <a:ext cx="1604585" cy="4322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600" b="1" dirty="0" smtClean="0">
                  <a:latin typeface="Tahoma" pitchFamily="34" charset="0"/>
                  <a:cs typeface="Tahoma" pitchFamily="34" charset="0"/>
                </a:rPr>
                <a:t>Opositore</a:t>
              </a:r>
              <a:r>
                <a:rPr lang="es-ES" sz="1600" b="1" dirty="0">
                  <a:latin typeface="Tahoma" pitchFamily="34" charset="0"/>
                  <a:cs typeface="Tahoma" pitchFamily="34" charset="0"/>
                </a:rPr>
                <a:t>s</a:t>
              </a:r>
            </a:p>
          </p:txBody>
        </p:sp>
        <p:sp>
          <p:nvSpPr>
            <p:cNvPr id="62" name="78 Elipse"/>
            <p:cNvSpPr/>
            <p:nvPr/>
          </p:nvSpPr>
          <p:spPr>
            <a:xfrm>
              <a:off x="6860379" y="1306092"/>
              <a:ext cx="2616995" cy="3049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MX" sz="1050"/>
            </a:p>
          </p:txBody>
        </p:sp>
        <p:sp>
          <p:nvSpPr>
            <p:cNvPr id="63" name="79 Elipse"/>
            <p:cNvSpPr/>
            <p:nvPr/>
          </p:nvSpPr>
          <p:spPr>
            <a:xfrm>
              <a:off x="2681288" y="2917153"/>
              <a:ext cx="4021930" cy="24835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MX" sz="1050"/>
            </a:p>
          </p:txBody>
        </p:sp>
        <p:cxnSp>
          <p:nvCxnSpPr>
            <p:cNvPr id="64" name="80 Conector recto de flecha"/>
            <p:cNvCxnSpPr>
              <a:stCxn id="62" idx="2"/>
              <a:endCxn id="39" idx="3"/>
            </p:cNvCxnSpPr>
            <p:nvPr/>
          </p:nvCxnSpPr>
          <p:spPr>
            <a:xfrm flipV="1">
              <a:off x="6860379" y="2555375"/>
              <a:ext cx="251675" cy="275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1892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323528" y="163481"/>
            <a:ext cx="8064896" cy="66299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s-MX" sz="2000" b="1" dirty="0">
              <a:latin typeface="Arial" pitchFamily="34" charset="0"/>
              <a:cs typeface="Arial" pitchFamily="34" charset="0"/>
            </a:endParaRPr>
          </a:p>
        </p:txBody>
      </p:sp>
      <p:sp>
        <p:nvSpPr>
          <p:cNvPr id="8" name="2 Marcador de contenido"/>
          <p:cNvSpPr txBox="1">
            <a:spLocks/>
          </p:cNvSpPr>
          <p:nvPr/>
        </p:nvSpPr>
        <p:spPr>
          <a:xfrm>
            <a:off x="4645720" y="4259"/>
            <a:ext cx="430115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s-MX" sz="1600" b="1" dirty="0">
              <a:latin typeface="Apple Chancery" charset="0"/>
              <a:ea typeface="Apple Chancery" charset="0"/>
              <a:cs typeface="Apple Chancery" charset="0"/>
            </a:endParaRPr>
          </a:p>
        </p:txBody>
      </p:sp>
      <p:grpSp>
        <p:nvGrpSpPr>
          <p:cNvPr id="15" name="Grupo 14"/>
          <p:cNvGrpSpPr/>
          <p:nvPr/>
        </p:nvGrpSpPr>
        <p:grpSpPr>
          <a:xfrm>
            <a:off x="1907704" y="127820"/>
            <a:ext cx="5729981" cy="2972117"/>
            <a:chOff x="4167802" y="2484548"/>
            <a:chExt cx="2972117" cy="2972117"/>
          </a:xfrm>
          <a:solidFill>
            <a:srgbClr val="FF00FF"/>
          </a:solidFill>
          <a:scene3d>
            <a:camera prst="orthographicFront"/>
            <a:lightRig rig="threePt" dir="t">
              <a:rot lat="0" lon="0" rev="7500000"/>
            </a:lightRig>
          </a:scene3d>
        </p:grpSpPr>
        <p:sp>
          <p:nvSpPr>
            <p:cNvPr id="16" name="Forma 15"/>
            <p:cNvSpPr/>
            <p:nvPr/>
          </p:nvSpPr>
          <p:spPr>
            <a:xfrm>
              <a:off x="4167802" y="2484548"/>
              <a:ext cx="2972117" cy="2972117"/>
            </a:xfrm>
            <a:prstGeom prst="gear9">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Forma 4"/>
            <p:cNvSpPr/>
            <p:nvPr/>
          </p:nvSpPr>
          <p:spPr>
            <a:xfrm>
              <a:off x="4556435" y="3127936"/>
              <a:ext cx="1777061" cy="152773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dirty="0"/>
            </a:p>
          </p:txBody>
        </p:sp>
      </p:grpSp>
      <p:sp>
        <p:nvSpPr>
          <p:cNvPr id="22" name="Rectángulo 21"/>
          <p:cNvSpPr/>
          <p:nvPr/>
        </p:nvSpPr>
        <p:spPr>
          <a:xfrm>
            <a:off x="1436827" y="3775832"/>
            <a:ext cx="1665102" cy="307777"/>
          </a:xfrm>
          <a:prstGeom prst="rect">
            <a:avLst/>
          </a:prstGeom>
        </p:spPr>
        <p:txBody>
          <a:bodyPr wrap="square">
            <a:spAutoFit/>
          </a:bodyPr>
          <a:lstStyle/>
          <a:p>
            <a:pPr lvl="1" algn="just"/>
            <a:r>
              <a:rPr lang="es-MX"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sp>
        <p:nvSpPr>
          <p:cNvPr id="3" name="Rectángulo 2"/>
          <p:cNvSpPr/>
          <p:nvPr/>
        </p:nvSpPr>
        <p:spPr>
          <a:xfrm>
            <a:off x="3990785" y="605476"/>
            <a:ext cx="2105087" cy="2031325"/>
          </a:xfrm>
          <a:prstGeom prst="rect">
            <a:avLst/>
          </a:prstGeom>
        </p:spPr>
        <p:txBody>
          <a:bodyPr wrap="square">
            <a:spAutoFit/>
          </a:bodyPr>
          <a:lstStyle/>
          <a:p>
            <a:r>
              <a:rPr lang="es-MX" dirty="0"/>
              <a:t>Establecer </a:t>
            </a:r>
            <a:r>
              <a:rPr lang="es-MX" b="1" i="1" u="sng" dirty="0"/>
              <a:t>el problema central </a:t>
            </a:r>
            <a:r>
              <a:rPr lang="es-MX" dirty="0"/>
              <a:t>que afecta </a:t>
            </a:r>
            <a:r>
              <a:rPr lang="es-MX" dirty="0" smtClean="0"/>
              <a:t> ala </a:t>
            </a:r>
            <a:r>
              <a:rPr lang="es-MX" dirty="0"/>
              <a:t>comunidad, aplicando criterios de prioridad y selectividad</a:t>
            </a:r>
          </a:p>
        </p:txBody>
      </p:sp>
      <p:grpSp>
        <p:nvGrpSpPr>
          <p:cNvPr id="36" name="Grupo 35"/>
          <p:cNvGrpSpPr/>
          <p:nvPr/>
        </p:nvGrpSpPr>
        <p:grpSpPr>
          <a:xfrm>
            <a:off x="4720367" y="3703779"/>
            <a:ext cx="4056902" cy="2972117"/>
            <a:chOff x="4167802" y="2484548"/>
            <a:chExt cx="2972117" cy="2972117"/>
          </a:xfrm>
          <a:solidFill>
            <a:schemeClr val="accent6">
              <a:lumMod val="40000"/>
              <a:lumOff val="60000"/>
            </a:schemeClr>
          </a:solidFill>
          <a:scene3d>
            <a:camera prst="orthographicFront"/>
            <a:lightRig rig="threePt" dir="t">
              <a:rot lat="0" lon="0" rev="7500000"/>
            </a:lightRig>
          </a:scene3d>
        </p:grpSpPr>
        <p:sp>
          <p:nvSpPr>
            <p:cNvPr id="37" name="Forma 36"/>
            <p:cNvSpPr/>
            <p:nvPr/>
          </p:nvSpPr>
          <p:spPr>
            <a:xfrm>
              <a:off x="4167802" y="2484548"/>
              <a:ext cx="2972117" cy="2972117"/>
            </a:xfrm>
            <a:prstGeom prst="gear9">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8" name="Forma 4"/>
            <p:cNvSpPr/>
            <p:nvPr/>
          </p:nvSpPr>
          <p:spPr>
            <a:xfrm>
              <a:off x="4556435" y="3127936"/>
              <a:ext cx="1777061" cy="152773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dirty="0"/>
            </a:p>
          </p:txBody>
        </p:sp>
      </p:grpSp>
      <p:sp>
        <p:nvSpPr>
          <p:cNvPr id="39" name="Rectángulo 38"/>
          <p:cNvSpPr/>
          <p:nvPr/>
        </p:nvSpPr>
        <p:spPr>
          <a:xfrm>
            <a:off x="5449268" y="4449312"/>
            <a:ext cx="2757723" cy="1323439"/>
          </a:xfrm>
          <a:prstGeom prst="rect">
            <a:avLst/>
          </a:prstGeom>
        </p:spPr>
        <p:txBody>
          <a:bodyPr wrap="square">
            <a:spAutoFit/>
          </a:bodyPr>
          <a:lstStyle/>
          <a:p>
            <a:pPr algn="just"/>
            <a:r>
              <a:rPr lang="es-MX" sz="2000" b="1" dirty="0"/>
              <a:t>Buscar qué elementos están o podrían estar provocando el problema.</a:t>
            </a:r>
          </a:p>
        </p:txBody>
      </p:sp>
      <p:grpSp>
        <p:nvGrpSpPr>
          <p:cNvPr id="44" name="Grupo 43"/>
          <p:cNvGrpSpPr/>
          <p:nvPr/>
        </p:nvGrpSpPr>
        <p:grpSpPr>
          <a:xfrm>
            <a:off x="323528" y="3593401"/>
            <a:ext cx="3699848" cy="2972117"/>
            <a:chOff x="4167802" y="2484548"/>
            <a:chExt cx="2972117" cy="2972117"/>
          </a:xfrm>
          <a:solidFill>
            <a:srgbClr val="CCFF66"/>
          </a:solidFill>
          <a:scene3d>
            <a:camera prst="orthographicFront"/>
            <a:lightRig rig="threePt" dir="t">
              <a:rot lat="0" lon="0" rev="7500000"/>
            </a:lightRig>
          </a:scene3d>
        </p:grpSpPr>
        <p:sp>
          <p:nvSpPr>
            <p:cNvPr id="45" name="Forma 44"/>
            <p:cNvSpPr/>
            <p:nvPr/>
          </p:nvSpPr>
          <p:spPr>
            <a:xfrm>
              <a:off x="4167802" y="2484548"/>
              <a:ext cx="2972117" cy="2972117"/>
            </a:xfrm>
            <a:prstGeom prst="gear9">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6" name="Forma 4"/>
            <p:cNvSpPr/>
            <p:nvPr/>
          </p:nvSpPr>
          <p:spPr>
            <a:xfrm>
              <a:off x="4556435" y="3127936"/>
              <a:ext cx="1777061" cy="152773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b="1" kern="1200" dirty="0"/>
            </a:p>
          </p:txBody>
        </p:sp>
      </p:grpSp>
      <p:sp>
        <p:nvSpPr>
          <p:cNvPr id="47" name="Rectángulo 46"/>
          <p:cNvSpPr/>
          <p:nvPr/>
        </p:nvSpPr>
        <p:spPr>
          <a:xfrm>
            <a:off x="1198032" y="4030561"/>
            <a:ext cx="2142692" cy="2246769"/>
          </a:xfrm>
          <a:prstGeom prst="rect">
            <a:avLst/>
          </a:prstGeom>
        </p:spPr>
        <p:txBody>
          <a:bodyPr wrap="square">
            <a:spAutoFit/>
          </a:bodyPr>
          <a:lstStyle/>
          <a:p>
            <a:pPr algn="just"/>
            <a:r>
              <a:rPr lang="es-MX" sz="2000" b="1" dirty="0"/>
              <a:t>Definir los efectos </a:t>
            </a:r>
            <a:r>
              <a:rPr lang="es-MX" sz="2000" dirty="0"/>
              <a:t>más importantes del problema en cuestión, de esta forma se analiza y verifica su importancia.</a:t>
            </a:r>
          </a:p>
        </p:txBody>
      </p:sp>
      <p:sp>
        <p:nvSpPr>
          <p:cNvPr id="48" name="Rectángulo 47"/>
          <p:cNvSpPr/>
          <p:nvPr/>
        </p:nvSpPr>
        <p:spPr>
          <a:xfrm>
            <a:off x="2639823" y="3179410"/>
            <a:ext cx="4599337" cy="630942"/>
          </a:xfrm>
          <a:prstGeom prst="rect">
            <a:avLst/>
          </a:prstGeom>
        </p:spPr>
        <p:txBody>
          <a:bodyPr wrap="none">
            <a:spAutoFit/>
          </a:bodyPr>
          <a:lstStyle/>
          <a:p>
            <a:pPr algn="r"/>
            <a:r>
              <a:rPr lang="es-MX" sz="3500" b="1" dirty="0">
                <a:latin typeface="Apple Chancery" charset="0"/>
                <a:ea typeface="Apple Chancery" charset="0"/>
                <a:cs typeface="Apple Chancery" charset="0"/>
              </a:rPr>
              <a:t>Definición del problema</a:t>
            </a:r>
          </a:p>
        </p:txBody>
      </p:sp>
    </p:spTree>
    <p:extLst>
      <p:ext uri="{BB962C8B-B14F-4D97-AF65-F5344CB8AC3E}">
        <p14:creationId xmlns:p14="http://schemas.microsoft.com/office/powerpoint/2010/main" val="422945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108115"/>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tabLst>
                <a:tab pos="361950" algn="l"/>
              </a:tabLst>
            </a:pPr>
            <a:r>
              <a:rPr lang="es-MX" dirty="0" smtClean="0">
                <a:cs typeface="Arial" pitchFamily="34" charset="0"/>
              </a:rPr>
              <a:t>Elementos </a:t>
            </a:r>
            <a:r>
              <a:rPr lang="es-MX" dirty="0">
                <a:cs typeface="Arial" pitchFamily="34" charset="0"/>
              </a:rPr>
              <a:t>estructurales mínimos para la expresión del problema principal</a:t>
            </a:r>
            <a:r>
              <a:rPr lang="es-MX" dirty="0" smtClean="0">
                <a:cs typeface="Arial" pitchFamily="34" charset="0"/>
              </a:rPr>
              <a:t>:</a:t>
            </a:r>
          </a:p>
          <a:p>
            <a:pPr marL="0" indent="0" algn="just">
              <a:buNone/>
              <a:tabLst>
                <a:tab pos="361950" algn="l"/>
              </a:tabLst>
            </a:pPr>
            <a:endParaRPr lang="es-MX" dirty="0">
              <a:cs typeface="Arial" pitchFamily="34" charset="0"/>
            </a:endParaRPr>
          </a:p>
          <a:p>
            <a:pPr marL="447675" lvl="1" indent="-265113">
              <a:lnSpc>
                <a:spcPct val="125000"/>
              </a:lnSpc>
              <a:buFont typeface="Wingdings" pitchFamily="2" charset="2"/>
              <a:buAutoNum type="arabicPeriod"/>
              <a:tabLst>
                <a:tab pos="361950" algn="l"/>
              </a:tabLst>
            </a:pPr>
            <a:r>
              <a:rPr lang="es-MX" sz="2400" b="1" u="sng" dirty="0">
                <a:cs typeface="Arial" pitchFamily="34" charset="0"/>
              </a:rPr>
              <a:t>Población afectada o área de enfoque </a:t>
            </a:r>
            <a:endParaRPr lang="es-MX" sz="2400" b="1" u="sng" dirty="0" smtClean="0">
              <a:cs typeface="Arial" pitchFamily="34" charset="0"/>
            </a:endParaRPr>
          </a:p>
          <a:p>
            <a:pPr marL="447675" lvl="1" indent="-265113">
              <a:lnSpc>
                <a:spcPct val="125000"/>
              </a:lnSpc>
              <a:buFont typeface="Wingdings" pitchFamily="2" charset="2"/>
              <a:buAutoNum type="arabicPeriod"/>
              <a:tabLst>
                <a:tab pos="361950" algn="l"/>
              </a:tabLst>
            </a:pPr>
            <a:endParaRPr lang="es-MX" sz="2400" b="1" u="sng" dirty="0" smtClean="0">
              <a:cs typeface="Arial" pitchFamily="34" charset="0"/>
            </a:endParaRPr>
          </a:p>
          <a:p>
            <a:pPr marL="447675" lvl="1" indent="-265113">
              <a:lnSpc>
                <a:spcPct val="125000"/>
              </a:lnSpc>
              <a:buFont typeface="Wingdings" pitchFamily="2" charset="2"/>
              <a:buAutoNum type="arabicPeriod"/>
              <a:tabLst>
                <a:tab pos="361950" algn="l"/>
              </a:tabLst>
            </a:pPr>
            <a:r>
              <a:rPr lang="es-MX" sz="2400" b="1" u="sng" dirty="0" smtClean="0">
                <a:cs typeface="Arial" pitchFamily="34" charset="0"/>
              </a:rPr>
              <a:t>Descripción de la situación de la problemática central </a:t>
            </a:r>
          </a:p>
          <a:p>
            <a:pPr marL="447675" lvl="1" indent="-265113">
              <a:lnSpc>
                <a:spcPct val="125000"/>
              </a:lnSpc>
              <a:buFont typeface="Wingdings" pitchFamily="2" charset="2"/>
              <a:buAutoNum type="arabicPeriod"/>
              <a:tabLst>
                <a:tab pos="361950" algn="l"/>
              </a:tabLst>
            </a:pPr>
            <a:endParaRPr lang="es-MX" sz="2400" b="1" u="sng" dirty="0" smtClean="0">
              <a:cs typeface="Arial" pitchFamily="34" charset="0"/>
            </a:endParaRPr>
          </a:p>
          <a:p>
            <a:pPr marL="447675" lvl="1" indent="-265113">
              <a:lnSpc>
                <a:spcPct val="125000"/>
              </a:lnSpc>
              <a:buFont typeface="Wingdings" pitchFamily="2" charset="2"/>
              <a:buAutoNum type="arabicPeriod"/>
              <a:tabLst>
                <a:tab pos="361950" algn="l"/>
              </a:tabLst>
            </a:pPr>
            <a:r>
              <a:rPr lang="es-MX" sz="2400" b="1" u="sng" dirty="0" smtClean="0">
                <a:cs typeface="Arial" pitchFamily="34" charset="0"/>
              </a:rPr>
              <a:t>Referencia </a:t>
            </a:r>
            <a:r>
              <a:rPr lang="es-MX" sz="2400" b="1" u="sng" dirty="0">
                <a:cs typeface="Arial" pitchFamily="34" charset="0"/>
              </a:rPr>
              <a:t>cuantitativa a la magnitud de la situación descrita </a:t>
            </a:r>
            <a:endParaRPr lang="es-MX" sz="2400" i="1" dirty="0" smtClean="0">
              <a:cs typeface="Arial" pitchFamily="34" charset="0"/>
            </a:endParaRPr>
          </a:p>
          <a:p>
            <a:pPr marL="0" indent="0">
              <a:buNone/>
            </a:pPr>
            <a:endParaRPr lang="es-MX" sz="2400" dirty="0">
              <a:latin typeface="Arial" panose="020B0604020202020204" pitchFamily="34" charset="0"/>
              <a:cs typeface="Arial" panose="020B0604020202020204" pitchFamily="34" charset="0"/>
            </a:endParaRPr>
          </a:p>
        </p:txBody>
      </p:sp>
      <p:sp>
        <p:nvSpPr>
          <p:cNvPr id="4" name="2 Marcador de contenido"/>
          <p:cNvSpPr>
            <a:spLocks noGrp="1"/>
          </p:cNvSpPr>
          <p:nvPr>
            <p:ph idx="1"/>
          </p:nvPr>
        </p:nvSpPr>
        <p:spPr>
          <a:xfrm>
            <a:off x="5148064" y="367635"/>
            <a:ext cx="3600400" cy="360040"/>
          </a:xfrm>
        </p:spPr>
        <p:txBody>
          <a:bodyPr>
            <a:noAutofit/>
          </a:bodyPr>
          <a:lstStyle/>
          <a:p>
            <a:pPr marL="0" indent="0" algn="ctr">
              <a:buNone/>
            </a:pPr>
            <a:r>
              <a:rPr lang="es-MX" sz="2000" b="1" dirty="0" smtClean="0">
                <a:latin typeface="Apple Chancery" charset="0"/>
                <a:ea typeface="Apple Chancery" charset="0"/>
                <a:cs typeface="Apple Chancery" charset="0"/>
              </a:rPr>
              <a:t>Definici</a:t>
            </a:r>
            <a:r>
              <a:rPr lang="es-ES" sz="2000" b="1" dirty="0" smtClean="0">
                <a:latin typeface="Apple Chancery" charset="0"/>
                <a:ea typeface="Apple Chancery" charset="0"/>
                <a:cs typeface="Apple Chancery" charset="0"/>
              </a:rPr>
              <a:t>ón </a:t>
            </a:r>
            <a:r>
              <a:rPr lang="es-MX" sz="2000" b="1" dirty="0" smtClean="0">
                <a:latin typeface="Apple Chancery" charset="0"/>
                <a:ea typeface="Apple Chancery" charset="0"/>
                <a:cs typeface="Apple Chancery" charset="0"/>
              </a:rPr>
              <a:t>del problema</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675873"/>
            <a:ext cx="2016224" cy="1869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00412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488278" y="1412776"/>
            <a:ext cx="8031314" cy="4824536"/>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prst="slope"/>
          </a:sp3d>
        </p:spPr>
        <p:style>
          <a:lnRef idx="0">
            <a:schemeClr val="accent3"/>
          </a:lnRef>
          <a:fillRef idx="3">
            <a:schemeClr val="accent3"/>
          </a:fillRef>
          <a:effectRef idx="3">
            <a:schemeClr val="accent3"/>
          </a:effectRef>
          <a:fontRef idx="minor">
            <a:schemeClr val="lt1"/>
          </a:fontRef>
        </p:style>
        <p:txBody>
          <a:bodyPr rtlCol="0" anchor="ctr"/>
          <a:lstStyle/>
          <a:p>
            <a:pPr algn="just"/>
            <a:r>
              <a:rPr lang="es-MX" sz="1900" b="1" dirty="0">
                <a:solidFill>
                  <a:srgbClr val="002060"/>
                </a:solidFill>
                <a:cs typeface="Arial" pitchFamily="34" charset="0"/>
              </a:rPr>
              <a:t>¿</a:t>
            </a:r>
            <a:r>
              <a:rPr lang="es-MX" sz="2000" b="1" dirty="0">
                <a:solidFill>
                  <a:schemeClr val="tx1"/>
                </a:solidFill>
                <a:cs typeface="Arial" pitchFamily="34" charset="0"/>
              </a:rPr>
              <a:t>Qué es la Población o área de enfoque?</a:t>
            </a:r>
            <a:endParaRPr lang="es-MX" sz="2000" dirty="0">
              <a:solidFill>
                <a:schemeClr val="tx1"/>
              </a:solidFill>
              <a:cs typeface="Arial" pitchFamily="34" charset="0"/>
            </a:endParaRPr>
          </a:p>
          <a:p>
            <a:pPr algn="just"/>
            <a:r>
              <a:rPr lang="es-MX" sz="2000" b="1" dirty="0">
                <a:solidFill>
                  <a:schemeClr val="tx1"/>
                </a:solidFill>
                <a:cs typeface="Arial" pitchFamily="34" charset="0"/>
              </a:rPr>
              <a:t> </a:t>
            </a:r>
            <a:endParaRPr lang="es-MX" sz="2000" dirty="0">
              <a:solidFill>
                <a:schemeClr val="tx1"/>
              </a:solidFill>
              <a:cs typeface="Arial" pitchFamily="34" charset="0"/>
            </a:endParaRPr>
          </a:p>
          <a:p>
            <a:pPr algn="just"/>
            <a:r>
              <a:rPr lang="es-MX" sz="2000" dirty="0">
                <a:solidFill>
                  <a:schemeClr val="tx1"/>
                </a:solidFill>
                <a:cs typeface="Arial" pitchFamily="34" charset="0"/>
              </a:rPr>
              <a:t>La población o área que presenta el problema, necesidad u oportunidad que justifica al programa y por ende se ha elegido o pudiera ser elegible para ser beneficiaria del mismo. </a:t>
            </a:r>
          </a:p>
          <a:p>
            <a:pPr algn="just"/>
            <a:r>
              <a:rPr lang="es-MX" sz="2000" dirty="0">
                <a:solidFill>
                  <a:schemeClr val="tx1"/>
                </a:solidFill>
                <a:cs typeface="Arial" pitchFamily="34" charset="0"/>
              </a:rPr>
              <a:t> </a:t>
            </a:r>
          </a:p>
          <a:p>
            <a:pPr algn="just"/>
            <a:r>
              <a:rPr lang="es-MX" sz="2000" dirty="0">
                <a:solidFill>
                  <a:schemeClr val="tx1"/>
                </a:solidFill>
                <a:cs typeface="Arial" pitchFamily="34" charset="0"/>
              </a:rPr>
              <a:t>Se distingue de la manera siguiente:</a:t>
            </a:r>
          </a:p>
          <a:p>
            <a:pPr algn="just"/>
            <a:r>
              <a:rPr lang="es-MX" sz="2000" dirty="0">
                <a:solidFill>
                  <a:schemeClr val="tx1"/>
                </a:solidFill>
                <a:cs typeface="Arial" pitchFamily="34" charset="0"/>
              </a:rPr>
              <a:t> </a:t>
            </a:r>
          </a:p>
          <a:p>
            <a:pPr algn="just"/>
            <a:r>
              <a:rPr lang="es-MX" sz="2000" b="1" i="1" u="sng" dirty="0">
                <a:solidFill>
                  <a:schemeClr val="tx1"/>
                </a:solidFill>
                <a:cs typeface="Arial" pitchFamily="34" charset="0"/>
              </a:rPr>
              <a:t>· Población o área de enfoque potencial</a:t>
            </a:r>
            <a:r>
              <a:rPr lang="es-MX" sz="2000" dirty="0">
                <a:solidFill>
                  <a:schemeClr val="tx1"/>
                </a:solidFill>
                <a:cs typeface="Arial" pitchFamily="34" charset="0"/>
              </a:rPr>
              <a:t>, cuando se trata del universo global de la población o área referida.</a:t>
            </a:r>
          </a:p>
          <a:p>
            <a:pPr algn="just"/>
            <a:r>
              <a:rPr lang="es-MX" sz="2000" dirty="0">
                <a:solidFill>
                  <a:schemeClr val="tx1"/>
                </a:solidFill>
                <a:cs typeface="Arial" pitchFamily="34" charset="0"/>
              </a:rPr>
              <a:t> </a:t>
            </a:r>
          </a:p>
          <a:p>
            <a:pPr algn="just"/>
            <a:r>
              <a:rPr lang="es-MX" sz="2000" b="1" i="1" u="sng" dirty="0">
                <a:solidFill>
                  <a:schemeClr val="tx1"/>
                </a:solidFill>
                <a:cs typeface="Arial" pitchFamily="34" charset="0"/>
              </a:rPr>
              <a:t>· Población o área de enfoque objetivo</a:t>
            </a:r>
            <a:r>
              <a:rPr lang="es-MX" sz="2000" dirty="0">
                <a:solidFill>
                  <a:schemeClr val="tx1"/>
                </a:solidFill>
                <a:cs typeface="Arial" pitchFamily="34" charset="0"/>
              </a:rPr>
              <a:t>, cuando se trata de la población o área que el programa pretende atender en un </a:t>
            </a:r>
            <a:r>
              <a:rPr lang="es-MX" sz="2000" dirty="0" smtClean="0">
                <a:solidFill>
                  <a:schemeClr val="tx1"/>
                </a:solidFill>
                <a:cs typeface="Arial" pitchFamily="34" charset="0"/>
              </a:rPr>
              <a:t>período </a:t>
            </a:r>
            <a:r>
              <a:rPr lang="es-MX" sz="2000" dirty="0">
                <a:solidFill>
                  <a:schemeClr val="tx1"/>
                </a:solidFill>
                <a:cs typeface="Arial" pitchFamily="34" charset="0"/>
              </a:rPr>
              <a:t>dado de tiempo, pudiendo corresponder a la totalidad de la población o área potencial o a una parte de ella.</a:t>
            </a:r>
          </a:p>
          <a:p>
            <a:pPr algn="just"/>
            <a:r>
              <a:rPr lang="es-MX" sz="2000" dirty="0">
                <a:solidFill>
                  <a:schemeClr val="tx1"/>
                </a:solidFill>
                <a:cs typeface="Arial" pitchFamily="34" charset="0"/>
              </a:rPr>
              <a:t> </a:t>
            </a:r>
          </a:p>
          <a:p>
            <a:pPr algn="just"/>
            <a:r>
              <a:rPr lang="es-MX" sz="2000" b="1" i="1" u="sng" dirty="0">
                <a:solidFill>
                  <a:schemeClr val="tx1"/>
                </a:solidFill>
                <a:cs typeface="Arial" pitchFamily="34" charset="0"/>
              </a:rPr>
              <a:t>· Población o área de enfoque atendida</a:t>
            </a:r>
            <a:r>
              <a:rPr lang="es-MX" sz="2000" dirty="0">
                <a:solidFill>
                  <a:schemeClr val="tx1"/>
                </a:solidFill>
                <a:cs typeface="Arial" pitchFamily="34" charset="0"/>
              </a:rPr>
              <a:t>, se refiere a la población o área objetivo que ya fue atendida por el Pp.</a:t>
            </a:r>
          </a:p>
        </p:txBody>
      </p:sp>
      <p:sp>
        <p:nvSpPr>
          <p:cNvPr id="13" name="1 Título"/>
          <p:cNvSpPr txBox="1">
            <a:spLocks/>
          </p:cNvSpPr>
          <p:nvPr/>
        </p:nvSpPr>
        <p:spPr>
          <a:xfrm>
            <a:off x="899592" y="0"/>
            <a:ext cx="7620000" cy="864096"/>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s-MX" sz="2400"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mn-lt"/>
              <a:ea typeface="+mn-ea"/>
              <a:cs typeface="+mn-cs"/>
            </a:endParaRPr>
          </a:p>
        </p:txBody>
      </p:sp>
      <p:sp>
        <p:nvSpPr>
          <p:cNvPr id="2" name="Rectángulo 1"/>
          <p:cNvSpPr/>
          <p:nvPr/>
        </p:nvSpPr>
        <p:spPr>
          <a:xfrm>
            <a:off x="4572000" y="16624"/>
            <a:ext cx="3744986" cy="400110"/>
          </a:xfrm>
          <a:prstGeom prst="rect">
            <a:avLst/>
          </a:prstGeom>
        </p:spPr>
        <p:txBody>
          <a:bodyPr wrap="square">
            <a:spAutoFit/>
          </a:bodyPr>
          <a:lstStyle/>
          <a:p>
            <a:pPr algn="ctr"/>
            <a:r>
              <a:rPr lang="es-MX" sz="2000" b="1" dirty="0" smtClean="0">
                <a:latin typeface="Apple Chancery" charset="0"/>
                <a:ea typeface="Apple Chancery" charset="0"/>
                <a:cs typeface="Apple Chancery" charset="0"/>
              </a:rPr>
              <a:t>Definición </a:t>
            </a:r>
            <a:r>
              <a:rPr lang="es-MX" sz="2000" b="1" dirty="0">
                <a:latin typeface="Apple Chancery" charset="0"/>
                <a:ea typeface="Apple Chancery" charset="0"/>
                <a:cs typeface="Apple Chancery" charset="0"/>
              </a:rPr>
              <a:t>del problema</a:t>
            </a:r>
          </a:p>
        </p:txBody>
      </p:sp>
    </p:spTree>
    <p:extLst>
      <p:ext uri="{BB962C8B-B14F-4D97-AF65-F5344CB8AC3E}">
        <p14:creationId xmlns:p14="http://schemas.microsoft.com/office/powerpoint/2010/main" val="202891482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13390" y="548680"/>
            <a:ext cx="8075240" cy="55920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60000"/>
              </a:spcBef>
              <a:buNone/>
            </a:pPr>
            <a:endParaRPr lang="es-MX" b="1" i="1" dirty="0" smtClean="0">
              <a:latin typeface="Apple Chancery" charset="0"/>
              <a:ea typeface="Apple Chancery" charset="0"/>
              <a:cs typeface="Apple Chancery" charset="0"/>
            </a:endParaRPr>
          </a:p>
          <a:p>
            <a:pPr marL="0" indent="0">
              <a:spcBef>
                <a:spcPct val="60000"/>
              </a:spcBef>
              <a:buNone/>
            </a:pPr>
            <a:r>
              <a:rPr lang="es-MX" b="1" i="1" dirty="0" smtClean="0">
                <a:latin typeface="Adobe Caslon Pro" panose="0205050205050A020403" pitchFamily="18" charset="0"/>
                <a:ea typeface="Apple Chancery" charset="0"/>
                <a:cs typeface="Apple Chancery" charset="0"/>
              </a:rPr>
              <a:t>EJEMPLO:</a:t>
            </a:r>
          </a:p>
          <a:p>
            <a:pPr marL="0" indent="0">
              <a:spcBef>
                <a:spcPct val="60000"/>
              </a:spcBef>
              <a:buNone/>
            </a:pPr>
            <a:endParaRPr lang="es-MX" b="1" i="1" dirty="0" smtClean="0">
              <a:latin typeface="Apple Chancery" charset="0"/>
              <a:ea typeface="Apple Chancery" charset="0"/>
              <a:cs typeface="Apple Chancery" charset="0"/>
            </a:endParaRPr>
          </a:p>
          <a:p>
            <a:pPr marL="0" indent="0" algn="ctr">
              <a:spcBef>
                <a:spcPct val="60000"/>
              </a:spcBef>
              <a:buNone/>
            </a:pPr>
            <a:r>
              <a:rPr lang="es-MX" sz="2800" b="1" i="1" dirty="0">
                <a:effectLst>
                  <a:innerShdw blurRad="69850" dist="43180" dir="5400000">
                    <a:srgbClr val="000000">
                      <a:alpha val="65000"/>
                    </a:srgbClr>
                  </a:innerShdw>
                </a:effectLst>
                <a:latin typeface="Adobe Caslon Pro Bold" panose="0205070206050A020403" pitchFamily="18" charset="0"/>
              </a:rPr>
              <a:t>La población en el municipio presenta alta inseguridad pública e insuficiente conocimiento de la normatividad del tránsito.</a:t>
            </a:r>
            <a:endParaRPr lang="es-MX" sz="2800" b="1" i="1" dirty="0">
              <a:ln w="6350">
                <a:noFill/>
              </a:ln>
              <a:solidFill>
                <a:sysClr val="windowText" lastClr="000000"/>
              </a:solidFill>
              <a:latin typeface="Adobe Caslon Pro Bold" panose="0205070206050A020403" pitchFamily="18" charset="0"/>
              <a:cs typeface="Arial" pitchFamily="34" charset="0"/>
            </a:endParaRPr>
          </a:p>
          <a:p>
            <a:pPr marL="0" indent="0">
              <a:spcBef>
                <a:spcPct val="60000"/>
              </a:spcBef>
              <a:buNone/>
            </a:pPr>
            <a:endParaRPr lang="es-MX" sz="6000" b="1" i="1" dirty="0">
              <a:latin typeface="Apple Chancery" charset="0"/>
              <a:ea typeface="Apple Chancery" charset="0"/>
              <a:cs typeface="Apple Chancery" charset="0"/>
            </a:endParaRPr>
          </a:p>
          <a:p>
            <a:pPr marL="0" indent="0">
              <a:spcBef>
                <a:spcPct val="60000"/>
              </a:spcBef>
              <a:buNone/>
            </a:pPr>
            <a:endParaRPr lang="es-MX" sz="6000" b="1" dirty="0" smtClean="0">
              <a:latin typeface="Apple Chancery" charset="0"/>
              <a:ea typeface="Apple Chancery" charset="0"/>
              <a:cs typeface="Apple Chancery" charset="0"/>
            </a:endParaRPr>
          </a:p>
        </p:txBody>
      </p:sp>
      <p:pic>
        <p:nvPicPr>
          <p:cNvPr id="2" name="Imagen 1"/>
          <p:cNvPicPr>
            <a:picLocks noChangeAspect="1"/>
          </p:cNvPicPr>
          <p:nvPr/>
        </p:nvPicPr>
        <p:blipFill>
          <a:blip r:embed="rId2"/>
          <a:stretch>
            <a:fillRect/>
          </a:stretch>
        </p:blipFill>
        <p:spPr>
          <a:xfrm>
            <a:off x="899592" y="4293096"/>
            <a:ext cx="2609850" cy="1752600"/>
          </a:xfrm>
          <a:prstGeom prst="rect">
            <a:avLst/>
          </a:prstGeom>
        </p:spPr>
      </p:pic>
      <p:pic>
        <p:nvPicPr>
          <p:cNvPr id="3" name="Imagen 2"/>
          <p:cNvPicPr>
            <a:picLocks noChangeAspect="1"/>
          </p:cNvPicPr>
          <p:nvPr/>
        </p:nvPicPr>
        <p:blipFill>
          <a:blip r:embed="rId3"/>
          <a:stretch>
            <a:fillRect/>
          </a:stretch>
        </p:blipFill>
        <p:spPr>
          <a:xfrm>
            <a:off x="5364088" y="4221088"/>
            <a:ext cx="2847975" cy="1600200"/>
          </a:xfrm>
          <a:prstGeom prst="rect">
            <a:avLst/>
          </a:prstGeom>
        </p:spPr>
      </p:pic>
    </p:spTree>
    <p:extLst>
      <p:ext uri="{BB962C8B-B14F-4D97-AF65-F5344CB8AC3E}">
        <p14:creationId xmlns:p14="http://schemas.microsoft.com/office/powerpoint/2010/main" val="1972928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600200"/>
            <a:ext cx="8075240" cy="487375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s-ES" dirty="0"/>
              <a:t>Se utiliza en la preparación de programas y proyectos.</a:t>
            </a:r>
          </a:p>
          <a:p>
            <a:pPr>
              <a:lnSpc>
                <a:spcPct val="120000"/>
              </a:lnSpc>
            </a:pPr>
            <a:r>
              <a:rPr lang="es-ES" dirty="0"/>
              <a:t>Ayuda a estructurar el programa o proyecto de modo de que exista la </a:t>
            </a:r>
            <a:r>
              <a:rPr lang="es-ES" altLang="es-ES" dirty="0"/>
              <a:t>“</a:t>
            </a:r>
            <a:r>
              <a:rPr lang="es-ES" dirty="0"/>
              <a:t>lógica vertical</a:t>
            </a:r>
            <a:r>
              <a:rPr lang="es-ES" altLang="es-ES" dirty="0"/>
              <a:t>”</a:t>
            </a:r>
            <a:r>
              <a:rPr lang="es-ES" dirty="0"/>
              <a:t>.</a:t>
            </a:r>
          </a:p>
          <a:p>
            <a:pPr>
              <a:lnSpc>
                <a:spcPct val="120000"/>
              </a:lnSpc>
            </a:pPr>
            <a:r>
              <a:rPr lang="es-ES" dirty="0"/>
              <a:t>Facilita la elaboración del resumen narrativo.</a:t>
            </a:r>
          </a:p>
          <a:p>
            <a:pPr>
              <a:lnSpc>
                <a:spcPct val="120000"/>
              </a:lnSpc>
            </a:pPr>
            <a:r>
              <a:rPr lang="es-ES" dirty="0"/>
              <a:t>Ayuda a la definición de indicadores.</a:t>
            </a:r>
          </a:p>
          <a:p>
            <a:pPr marL="0" indent="0">
              <a:lnSpc>
                <a:spcPct val="120000"/>
              </a:lnSpc>
              <a:buNone/>
            </a:pPr>
            <a:endParaRPr lang="es-ES" dirty="0"/>
          </a:p>
          <a:p>
            <a:pPr marL="0" indent="0">
              <a:buNone/>
            </a:pPr>
            <a:r>
              <a:rPr lang="es-MX" dirty="0"/>
              <a:t>Se divide en:</a:t>
            </a:r>
          </a:p>
          <a:p>
            <a:r>
              <a:rPr lang="es-MX" dirty="0"/>
              <a:t>Problema central</a:t>
            </a:r>
          </a:p>
          <a:p>
            <a:r>
              <a:rPr lang="es-MX" dirty="0"/>
              <a:t>Efectos</a:t>
            </a:r>
          </a:p>
          <a:p>
            <a:r>
              <a:rPr lang="es-MX" dirty="0"/>
              <a:t>Causas</a:t>
            </a:r>
          </a:p>
          <a:p>
            <a:pPr marL="0" indent="0">
              <a:buNone/>
            </a:pPr>
            <a:endParaRPr lang="es-MX" sz="2400" dirty="0">
              <a:latin typeface="Arial" panose="020B0604020202020204" pitchFamily="34" charset="0"/>
              <a:cs typeface="Arial" panose="020B0604020202020204" pitchFamily="34" charset="0"/>
            </a:endParaRPr>
          </a:p>
        </p:txBody>
      </p:sp>
      <p:sp>
        <p:nvSpPr>
          <p:cNvPr id="4" name="2 Marcador de contenido"/>
          <p:cNvSpPr>
            <a:spLocks noGrp="1"/>
          </p:cNvSpPr>
          <p:nvPr>
            <p:ph idx="1"/>
          </p:nvPr>
        </p:nvSpPr>
        <p:spPr>
          <a:xfrm>
            <a:off x="3275856" y="367635"/>
            <a:ext cx="5472608" cy="360040"/>
          </a:xfrm>
        </p:spPr>
        <p:txBody>
          <a:bodyPr>
            <a:noAutofit/>
          </a:bodyPr>
          <a:lstStyle/>
          <a:p>
            <a:pPr marL="0" indent="0" algn="ctr">
              <a:buNone/>
            </a:pPr>
            <a:r>
              <a:rPr lang="es-MX" sz="3500" b="1" dirty="0" smtClean="0">
                <a:latin typeface="Apple Chancery" charset="0"/>
                <a:ea typeface="Apple Chancery" charset="0"/>
                <a:cs typeface="Apple Chancery" charset="0"/>
              </a:rPr>
              <a:t>An</a:t>
            </a:r>
            <a:r>
              <a:rPr lang="es-ES" sz="3500" b="1" dirty="0" err="1" smtClean="0">
                <a:latin typeface="Apple Chancery" charset="0"/>
                <a:ea typeface="Apple Chancery" charset="0"/>
                <a:cs typeface="Apple Chancery" charset="0"/>
              </a:rPr>
              <a:t>álisis</a:t>
            </a:r>
            <a:r>
              <a:rPr lang="es-ES" sz="3500" b="1" dirty="0" smtClean="0">
                <a:latin typeface="Apple Chancery" charset="0"/>
                <a:ea typeface="Apple Chancery" charset="0"/>
                <a:cs typeface="Apple Chancery" charset="0"/>
              </a:rPr>
              <a:t> del Problema</a:t>
            </a:r>
          </a:p>
          <a:p>
            <a:pPr marL="0" indent="0" algn="ctr">
              <a:buNone/>
            </a:pPr>
            <a:r>
              <a:rPr lang="es-MX" sz="3500" b="1" dirty="0" smtClean="0">
                <a:latin typeface="Apple Chancery" charset="0"/>
                <a:ea typeface="Apple Chancery" charset="0"/>
                <a:cs typeface="Apple Chancery" charset="0"/>
              </a:rPr>
              <a:t>Árbol de problemas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639" y="4005064"/>
            <a:ext cx="31718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64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600200"/>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Font typeface="Wingdings" pitchFamily="2" charset="2"/>
              <a:buChar char="v"/>
            </a:pPr>
            <a:r>
              <a:rPr lang="es-MX" dirty="0"/>
              <a:t>Los efectos, son las consecuencias que provoca el problema  en la población,  el ambiente  y el desarrollo económico o social.</a:t>
            </a:r>
          </a:p>
          <a:p>
            <a:pPr algn="just">
              <a:lnSpc>
                <a:spcPct val="90000"/>
              </a:lnSpc>
              <a:buNone/>
            </a:pPr>
            <a:r>
              <a:rPr lang="es-MX" dirty="0"/>
              <a:t> </a:t>
            </a:r>
          </a:p>
          <a:p>
            <a:pPr algn="just">
              <a:lnSpc>
                <a:spcPct val="90000"/>
              </a:lnSpc>
              <a:buFont typeface="Wingdings" pitchFamily="2" charset="2"/>
              <a:buChar char="v"/>
            </a:pPr>
            <a:r>
              <a:rPr lang="es-MX" dirty="0"/>
              <a:t>  Permite tener idea del orden y gravedad de las consecuencias y permite la búsqueda de soluciones.</a:t>
            </a:r>
          </a:p>
        </p:txBody>
      </p:sp>
      <p:sp>
        <p:nvSpPr>
          <p:cNvPr id="4" name="2 Marcador de contenido"/>
          <p:cNvSpPr>
            <a:spLocks noGrp="1"/>
          </p:cNvSpPr>
          <p:nvPr>
            <p:ph idx="1"/>
          </p:nvPr>
        </p:nvSpPr>
        <p:spPr>
          <a:xfrm>
            <a:off x="5148064" y="404664"/>
            <a:ext cx="3600400" cy="360040"/>
          </a:xfrm>
        </p:spPr>
        <p:txBody>
          <a:bodyPr>
            <a:noAutofit/>
          </a:bodyPr>
          <a:lstStyle/>
          <a:p>
            <a:pPr marL="0" indent="0" algn="ctr">
              <a:buNone/>
            </a:pPr>
            <a:r>
              <a:rPr lang="es-MX" sz="3500" b="1" dirty="0" smtClean="0">
                <a:latin typeface="Apple Chancery" charset="0"/>
                <a:ea typeface="Apple Chancery" charset="0"/>
                <a:cs typeface="Apple Chancery" charset="0"/>
              </a:rPr>
              <a:t>Efectos</a:t>
            </a:r>
          </a:p>
        </p:txBody>
      </p:sp>
    </p:spTree>
    <p:extLst>
      <p:ext uri="{BB962C8B-B14F-4D97-AF65-F5344CB8AC3E}">
        <p14:creationId xmlns:p14="http://schemas.microsoft.com/office/powerpoint/2010/main" val="250757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886700" cy="1325563"/>
          </a:xfrm>
        </p:spPr>
        <p:txBody>
          <a:bodyPr>
            <a:normAutofit/>
          </a:bodyPr>
          <a:lstStyle/>
          <a:p>
            <a:pPr algn="ctr"/>
            <a:r>
              <a:rPr lang="es-ES_tradnl" sz="3500" b="1" dirty="0" smtClean="0"/>
              <a:t>PLANEACI</a:t>
            </a:r>
            <a:r>
              <a:rPr lang="es-ES" sz="3500" b="1" dirty="0" smtClean="0"/>
              <a:t>ÓN</a:t>
            </a:r>
            <a:br>
              <a:rPr lang="es-ES" sz="3500" b="1" dirty="0" smtClean="0"/>
            </a:br>
            <a:r>
              <a:rPr lang="es-ES" sz="3500" b="1" dirty="0" smtClean="0"/>
              <a:t>PLAN DE DESARROLLO NACIONAL</a:t>
            </a:r>
            <a:endParaRPr lang="es-ES_tradnl" sz="3500" b="1" dirty="0"/>
          </a:p>
        </p:txBody>
      </p:sp>
      <p:sp>
        <p:nvSpPr>
          <p:cNvPr id="3" name="CuadroTexto 2"/>
          <p:cNvSpPr txBox="1"/>
          <p:nvPr/>
        </p:nvSpPr>
        <p:spPr>
          <a:xfrm>
            <a:off x="1588168" y="2005263"/>
            <a:ext cx="184731" cy="369332"/>
          </a:xfrm>
          <a:prstGeom prst="rect">
            <a:avLst/>
          </a:prstGeom>
          <a:noFill/>
        </p:spPr>
        <p:txBody>
          <a:bodyPr wrap="none" rtlCol="0">
            <a:spAutoFit/>
          </a:bodyPr>
          <a:lstStyle/>
          <a:p>
            <a:endParaRPr lang="es-ES_tradnl" dirty="0"/>
          </a:p>
        </p:txBody>
      </p:sp>
      <p:sp>
        <p:nvSpPr>
          <p:cNvPr id="9" name="CuadroTexto 8"/>
          <p:cNvSpPr txBox="1"/>
          <p:nvPr/>
        </p:nvSpPr>
        <p:spPr>
          <a:xfrm>
            <a:off x="323528" y="1162050"/>
            <a:ext cx="8640960" cy="5632311"/>
          </a:xfrm>
          <a:prstGeom prst="rect">
            <a:avLst/>
          </a:prstGeom>
          <a:noFill/>
        </p:spPr>
        <p:txBody>
          <a:bodyPr wrap="square" rtlCol="0">
            <a:spAutoFit/>
          </a:bodyPr>
          <a:lstStyle/>
          <a:p>
            <a:pPr fontAlgn="ctr"/>
            <a:r>
              <a:rPr lang="es-ES_tradnl" sz="2000" b="1" dirty="0"/>
              <a:t>OBJETIVO GENERAL: </a:t>
            </a:r>
            <a:r>
              <a:rPr lang="es-ES_tradnl" dirty="0"/>
              <a:t>Llevar a México a su </a:t>
            </a:r>
            <a:r>
              <a:rPr lang="es-ES_tradnl" dirty="0" smtClean="0"/>
              <a:t>máximo potencial</a:t>
            </a:r>
          </a:p>
          <a:p>
            <a:pPr fontAlgn="ctr"/>
            <a:endParaRPr lang="es-ES_tradnl" dirty="0"/>
          </a:p>
          <a:p>
            <a:pPr fontAlgn="ctr"/>
            <a:r>
              <a:rPr lang="es-ES_tradnl" sz="2000" b="1" dirty="0"/>
              <a:t>META NACIONAL: </a:t>
            </a:r>
            <a:r>
              <a:rPr lang="es-ES_tradnl" b="1" dirty="0">
                <a:solidFill>
                  <a:srgbClr val="FF0000"/>
                </a:solidFill>
              </a:rPr>
              <a:t>México en Paz</a:t>
            </a:r>
          </a:p>
          <a:p>
            <a:pPr fontAlgn="ctr"/>
            <a:endParaRPr lang="es-ES_tradnl" sz="2000" b="1" dirty="0" smtClean="0"/>
          </a:p>
          <a:p>
            <a:pPr fontAlgn="ctr"/>
            <a:r>
              <a:rPr lang="es-ES_tradnl" sz="2000" b="1" dirty="0" smtClean="0"/>
              <a:t>OBJETIVOS</a:t>
            </a:r>
            <a:r>
              <a:rPr lang="es-ES_tradnl" sz="2000" b="1" dirty="0"/>
              <a:t>, ESTRATEGÍAS Y LINEAS DE </a:t>
            </a:r>
            <a:r>
              <a:rPr lang="es-ES_tradnl" sz="2000" b="1" dirty="0" smtClean="0"/>
              <a:t>ACCIÓN:</a:t>
            </a:r>
            <a:endParaRPr lang="es-ES_tradnl" sz="2000" b="1" dirty="0"/>
          </a:p>
          <a:p>
            <a:pPr fontAlgn="ctr"/>
            <a:endParaRPr lang="es-ES_tradnl" sz="2000" b="1" dirty="0" smtClean="0"/>
          </a:p>
          <a:p>
            <a:pPr fontAlgn="ctr"/>
            <a:r>
              <a:rPr lang="es-ES_tradnl" sz="2000" b="1" dirty="0" smtClean="0"/>
              <a:t>OBJETIVO</a:t>
            </a:r>
            <a:r>
              <a:rPr lang="es-ES_tradnl" sz="2000" b="1" dirty="0"/>
              <a:t>: </a:t>
            </a:r>
            <a:r>
              <a:rPr lang="es-ES_tradnl" b="1" dirty="0">
                <a:solidFill>
                  <a:srgbClr val="FF0000"/>
                </a:solidFill>
              </a:rPr>
              <a:t>Mejorar las condiciones de seguridad pública.</a:t>
            </a:r>
            <a:r>
              <a:rPr lang="es-ES_tradnl" dirty="0"/>
              <a:t/>
            </a:r>
            <a:br>
              <a:rPr lang="es-ES_tradnl" dirty="0"/>
            </a:br>
            <a:endParaRPr lang="es-ES_tradnl" dirty="0"/>
          </a:p>
          <a:p>
            <a:pPr fontAlgn="ctr"/>
            <a:r>
              <a:rPr lang="es-ES_tradnl" sz="2000" b="1" dirty="0"/>
              <a:t>ESTRATEGIA: </a:t>
            </a:r>
            <a:r>
              <a:rPr lang="es-ES_tradnl" dirty="0"/>
              <a:t>Promover la transformación institucional y fortalecer las capacidades de las fuerzas de seguridad.</a:t>
            </a:r>
            <a:br>
              <a:rPr lang="es-ES_tradnl" dirty="0"/>
            </a:br>
            <a:endParaRPr lang="es-ES_tradnl" sz="2000" b="1" dirty="0"/>
          </a:p>
          <a:p>
            <a:pPr fontAlgn="ctr"/>
            <a:r>
              <a:rPr lang="es-ES_tradnl" sz="2000" b="1" dirty="0"/>
              <a:t>LÍNEAS DE ACCIÓN: </a:t>
            </a:r>
          </a:p>
          <a:p>
            <a:pPr fontAlgn="ctr"/>
            <a:r>
              <a:rPr lang="es-ES_tradnl" dirty="0"/>
              <a:t>Establecer una coordinación efectiva entre instancias y órdenes de gobierno en materia de seguridad.</a:t>
            </a:r>
          </a:p>
          <a:p>
            <a:pPr fontAlgn="ctr"/>
            <a:endParaRPr lang="es-ES_tradnl" dirty="0" smtClean="0"/>
          </a:p>
          <a:p>
            <a:pPr fontAlgn="ctr"/>
            <a:r>
              <a:rPr lang="es-ES_tradnl" dirty="0" smtClean="0"/>
              <a:t>Generar </a:t>
            </a:r>
            <a:r>
              <a:rPr lang="es-ES_tradnl" dirty="0"/>
              <a:t>información y comunicaciones oportunas y de calidad para mejorar la seguridad.</a:t>
            </a:r>
          </a:p>
          <a:p>
            <a:pPr fontAlgn="ctr"/>
            <a:endParaRPr lang="es-ES_tradnl" dirty="0" smtClean="0"/>
          </a:p>
          <a:p>
            <a:pPr fontAlgn="ctr"/>
            <a:r>
              <a:rPr lang="es-ES_tradnl" b="1" dirty="0" smtClean="0">
                <a:solidFill>
                  <a:srgbClr val="FF0000"/>
                </a:solidFill>
              </a:rPr>
              <a:t>Orientar </a:t>
            </a:r>
            <a:r>
              <a:rPr lang="es-ES_tradnl" b="1" dirty="0">
                <a:solidFill>
                  <a:srgbClr val="FF0000"/>
                </a:solidFill>
              </a:rPr>
              <a:t>la planeación en seguridad hacia un enfoque de resultados, transparente y sujeto a la rendición de cuentas</a:t>
            </a:r>
            <a:r>
              <a:rPr lang="es-ES_tradnl" b="1" dirty="0" smtClean="0">
                <a:solidFill>
                  <a:srgbClr val="FF0000"/>
                </a:solidFill>
              </a:rPr>
              <a:t>.</a:t>
            </a:r>
            <a:endParaRPr lang="es-ES_tradnl" b="1" dirty="0">
              <a:solidFill>
                <a:srgbClr val="FF0000"/>
              </a:solidFill>
            </a:endParaRPr>
          </a:p>
        </p:txBody>
      </p:sp>
      <p:sp>
        <p:nvSpPr>
          <p:cNvPr id="4" name="AutoShape 2" descr="Resultado de imagen para IMAGENES DEL PLAN NACIONAL DE DESARROLLO"/>
          <p:cNvSpPr>
            <a:spLocks noChangeAspect="1" noChangeArrowheads="1"/>
          </p:cNvSpPr>
          <p:nvPr/>
        </p:nvSpPr>
        <p:spPr bwMode="auto">
          <a:xfrm>
            <a:off x="107504" y="-171400"/>
            <a:ext cx="19621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534814087"/>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600200"/>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dirty="0"/>
              <a:t>Definido el problema central se grafican los efectos hacia arriba, algunos tienen un encadenamiento y dan origen a otros efectos, hay que seguir un </a:t>
            </a:r>
            <a:r>
              <a:rPr lang="es-MX" b="1" dirty="0">
                <a:solidFill>
                  <a:schemeClr val="accent5">
                    <a:lumMod val="60000"/>
                    <a:lumOff val="40000"/>
                  </a:schemeClr>
                </a:solidFill>
              </a:rPr>
              <a:t>orden causal ascendente.</a:t>
            </a:r>
          </a:p>
        </p:txBody>
      </p:sp>
      <p:sp>
        <p:nvSpPr>
          <p:cNvPr id="4" name="2 Marcador de contenido"/>
          <p:cNvSpPr>
            <a:spLocks noGrp="1"/>
          </p:cNvSpPr>
          <p:nvPr>
            <p:ph idx="1"/>
          </p:nvPr>
        </p:nvSpPr>
        <p:spPr>
          <a:xfrm>
            <a:off x="5148064" y="367635"/>
            <a:ext cx="3600400" cy="360040"/>
          </a:xfrm>
        </p:spPr>
        <p:txBody>
          <a:bodyPr>
            <a:noAutofit/>
          </a:bodyPr>
          <a:lstStyle/>
          <a:p>
            <a:pPr marL="0" indent="0" algn="ctr">
              <a:buNone/>
            </a:pPr>
            <a:r>
              <a:rPr lang="es-MX" sz="3500" b="1" dirty="0" smtClean="0">
                <a:latin typeface="Apple Chancery" charset="0"/>
                <a:ea typeface="Apple Chancery" charset="0"/>
                <a:cs typeface="Apple Chancery" charset="0"/>
              </a:rPr>
              <a:t>Efectos</a:t>
            </a:r>
          </a:p>
        </p:txBody>
      </p:sp>
      <p:sp>
        <p:nvSpPr>
          <p:cNvPr id="5" name="Rectangle 26"/>
          <p:cNvSpPr>
            <a:spLocks noChangeArrowheads="1"/>
          </p:cNvSpPr>
          <p:nvPr/>
        </p:nvSpPr>
        <p:spPr bwMode="auto">
          <a:xfrm rot="10800000">
            <a:off x="584845" y="3716511"/>
            <a:ext cx="647700" cy="23034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pPr algn="ctr"/>
            <a:r>
              <a:rPr lang="es-MX" dirty="0">
                <a:latin typeface="Arial" pitchFamily="34" charset="0"/>
                <a:cs typeface="Arial" pitchFamily="34" charset="0"/>
              </a:rPr>
              <a:t>EFECTOS</a:t>
            </a:r>
            <a:endParaRPr lang="es-ES" dirty="0">
              <a:latin typeface="Arial" pitchFamily="34" charset="0"/>
              <a:cs typeface="Arial" pitchFamily="34" charset="0"/>
            </a:endParaRPr>
          </a:p>
        </p:txBody>
      </p:sp>
      <p:sp>
        <p:nvSpPr>
          <p:cNvPr id="7" name="_s1034"/>
          <p:cNvSpPr>
            <a:spLocks noChangeArrowheads="1"/>
          </p:cNvSpPr>
          <p:nvPr/>
        </p:nvSpPr>
        <p:spPr bwMode="auto">
          <a:xfrm>
            <a:off x="1331640" y="6212061"/>
            <a:ext cx="6912767" cy="457200"/>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MX" sz="2800" b="1" dirty="0" smtClean="0"/>
              <a:t>Problema Central</a:t>
            </a:r>
            <a:endParaRPr lang="es-MX" sz="2800" b="1" dirty="0"/>
          </a:p>
        </p:txBody>
      </p:sp>
      <p:sp>
        <p:nvSpPr>
          <p:cNvPr id="9" name="_s1032"/>
          <p:cNvSpPr>
            <a:spLocks noChangeArrowheads="1"/>
          </p:cNvSpPr>
          <p:nvPr/>
        </p:nvSpPr>
        <p:spPr bwMode="auto">
          <a:xfrm>
            <a:off x="2890418" y="5431250"/>
            <a:ext cx="1285762" cy="457200"/>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p>
            <a:pPr algn="ctr"/>
            <a:endParaRPr lang="es-MX">
              <a:solidFill>
                <a:schemeClr val="tx1"/>
              </a:solidFill>
            </a:endParaRPr>
          </a:p>
        </p:txBody>
      </p:sp>
      <p:sp>
        <p:nvSpPr>
          <p:cNvPr id="11" name="_s1032"/>
          <p:cNvSpPr>
            <a:spLocks noChangeArrowheads="1"/>
          </p:cNvSpPr>
          <p:nvPr/>
        </p:nvSpPr>
        <p:spPr bwMode="auto">
          <a:xfrm>
            <a:off x="1391995" y="5425051"/>
            <a:ext cx="1285233" cy="457200"/>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p>
            <a:pPr algn="ctr"/>
            <a:endParaRPr lang="es-MX">
              <a:solidFill>
                <a:schemeClr val="tx1"/>
              </a:solidFill>
            </a:endParaRPr>
          </a:p>
        </p:txBody>
      </p:sp>
      <p:sp>
        <p:nvSpPr>
          <p:cNvPr id="12" name="_s1034"/>
          <p:cNvSpPr>
            <a:spLocks noChangeArrowheads="1"/>
          </p:cNvSpPr>
          <p:nvPr/>
        </p:nvSpPr>
        <p:spPr bwMode="auto">
          <a:xfrm>
            <a:off x="6050008" y="4851267"/>
            <a:ext cx="1281148" cy="363303"/>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p>
            <a:pPr algn="ctr"/>
            <a:endParaRPr lang="es-MX">
              <a:solidFill>
                <a:schemeClr val="tx1"/>
              </a:solidFill>
            </a:endParaRPr>
          </a:p>
        </p:txBody>
      </p:sp>
      <p:sp>
        <p:nvSpPr>
          <p:cNvPr id="13" name="_s1034"/>
          <p:cNvSpPr>
            <a:spLocks noChangeArrowheads="1"/>
          </p:cNvSpPr>
          <p:nvPr/>
        </p:nvSpPr>
        <p:spPr bwMode="auto">
          <a:xfrm>
            <a:off x="2962975" y="4638041"/>
            <a:ext cx="1311538" cy="457200"/>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p>
            <a:pPr algn="ctr"/>
            <a:endParaRPr lang="es-MX">
              <a:solidFill>
                <a:schemeClr val="tx1"/>
              </a:solidFill>
            </a:endParaRPr>
          </a:p>
        </p:txBody>
      </p:sp>
      <p:sp>
        <p:nvSpPr>
          <p:cNvPr id="15" name="_s1033"/>
          <p:cNvSpPr>
            <a:spLocks noChangeArrowheads="1"/>
          </p:cNvSpPr>
          <p:nvPr/>
        </p:nvSpPr>
        <p:spPr bwMode="auto">
          <a:xfrm>
            <a:off x="2319236" y="3548596"/>
            <a:ext cx="4841568" cy="457200"/>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es-MX">
              <a:solidFill>
                <a:schemeClr val="tx1"/>
              </a:solidFill>
            </a:endParaRPr>
          </a:p>
        </p:txBody>
      </p:sp>
      <p:sp>
        <p:nvSpPr>
          <p:cNvPr id="16" name="_s1033"/>
          <p:cNvSpPr>
            <a:spLocks noChangeArrowheads="1"/>
          </p:cNvSpPr>
          <p:nvPr/>
        </p:nvSpPr>
        <p:spPr bwMode="auto">
          <a:xfrm>
            <a:off x="6063577" y="5546182"/>
            <a:ext cx="1281148" cy="365317"/>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p>
            <a:pPr algn="ctr"/>
            <a:endParaRPr lang="es-MX">
              <a:solidFill>
                <a:schemeClr val="tx1"/>
              </a:solidFill>
            </a:endParaRPr>
          </a:p>
        </p:txBody>
      </p:sp>
      <p:sp>
        <p:nvSpPr>
          <p:cNvPr id="17" name="Line 14"/>
          <p:cNvSpPr>
            <a:spLocks noChangeShapeType="1"/>
          </p:cNvSpPr>
          <p:nvPr/>
        </p:nvSpPr>
        <p:spPr bwMode="auto">
          <a:xfrm flipV="1">
            <a:off x="2030120" y="5880431"/>
            <a:ext cx="4277" cy="314279"/>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9" name="Line 16"/>
          <p:cNvSpPr>
            <a:spLocks noChangeShapeType="1"/>
          </p:cNvSpPr>
          <p:nvPr/>
        </p:nvSpPr>
        <p:spPr bwMode="auto">
          <a:xfrm flipV="1">
            <a:off x="5005579" y="5915198"/>
            <a:ext cx="0" cy="296863"/>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4" name="Line 21"/>
          <p:cNvSpPr>
            <a:spLocks noChangeShapeType="1"/>
          </p:cNvSpPr>
          <p:nvPr/>
        </p:nvSpPr>
        <p:spPr bwMode="auto">
          <a:xfrm flipH="1" flipV="1">
            <a:off x="4311662" y="4775969"/>
            <a:ext cx="884884" cy="64908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6" name="Line 23"/>
          <p:cNvSpPr>
            <a:spLocks noChangeShapeType="1"/>
          </p:cNvSpPr>
          <p:nvPr/>
        </p:nvSpPr>
        <p:spPr bwMode="auto">
          <a:xfrm flipV="1">
            <a:off x="1942609" y="4913072"/>
            <a:ext cx="1020366" cy="491698"/>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7" name="Line 24"/>
          <p:cNvSpPr>
            <a:spLocks noChangeShapeType="1"/>
          </p:cNvSpPr>
          <p:nvPr/>
        </p:nvSpPr>
        <p:spPr bwMode="auto">
          <a:xfrm flipH="1" flipV="1">
            <a:off x="3649081" y="4005795"/>
            <a:ext cx="1" cy="63015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pic>
        <p:nvPicPr>
          <p:cNvPr id="2" name="Imagen 1"/>
          <p:cNvPicPr>
            <a:picLocks noChangeAspect="1"/>
          </p:cNvPicPr>
          <p:nvPr/>
        </p:nvPicPr>
        <p:blipFill>
          <a:blip r:embed="rId2"/>
          <a:stretch>
            <a:fillRect/>
          </a:stretch>
        </p:blipFill>
        <p:spPr>
          <a:xfrm>
            <a:off x="4245862" y="5330217"/>
            <a:ext cx="1530229" cy="701101"/>
          </a:xfrm>
          <a:prstGeom prst="rect">
            <a:avLst/>
          </a:prstGeom>
        </p:spPr>
      </p:pic>
      <p:pic>
        <p:nvPicPr>
          <p:cNvPr id="6" name="Imagen 5"/>
          <p:cNvPicPr>
            <a:picLocks noChangeAspect="1"/>
          </p:cNvPicPr>
          <p:nvPr/>
        </p:nvPicPr>
        <p:blipFill>
          <a:blip r:embed="rId3"/>
          <a:stretch>
            <a:fillRect/>
          </a:stretch>
        </p:blipFill>
        <p:spPr>
          <a:xfrm>
            <a:off x="3430381" y="5785406"/>
            <a:ext cx="231668" cy="432854"/>
          </a:xfrm>
          <a:prstGeom prst="rect">
            <a:avLst/>
          </a:prstGeom>
        </p:spPr>
      </p:pic>
      <p:pic>
        <p:nvPicPr>
          <p:cNvPr id="10" name="Imagen 9"/>
          <p:cNvPicPr>
            <a:picLocks noChangeAspect="1"/>
          </p:cNvPicPr>
          <p:nvPr/>
        </p:nvPicPr>
        <p:blipFill>
          <a:blip r:embed="rId4"/>
          <a:stretch>
            <a:fillRect/>
          </a:stretch>
        </p:blipFill>
        <p:spPr>
          <a:xfrm>
            <a:off x="3417415" y="4996302"/>
            <a:ext cx="231668" cy="432854"/>
          </a:xfrm>
          <a:prstGeom prst="rect">
            <a:avLst/>
          </a:prstGeom>
        </p:spPr>
      </p:pic>
      <p:pic>
        <p:nvPicPr>
          <p:cNvPr id="14" name="Imagen 13"/>
          <p:cNvPicPr>
            <a:picLocks noChangeAspect="1"/>
          </p:cNvPicPr>
          <p:nvPr/>
        </p:nvPicPr>
        <p:blipFill>
          <a:blip r:embed="rId5"/>
          <a:stretch>
            <a:fillRect/>
          </a:stretch>
        </p:blipFill>
        <p:spPr>
          <a:xfrm>
            <a:off x="6588317" y="5122879"/>
            <a:ext cx="231668" cy="420660"/>
          </a:xfrm>
          <a:prstGeom prst="rect">
            <a:avLst/>
          </a:prstGeom>
        </p:spPr>
      </p:pic>
      <p:pic>
        <p:nvPicPr>
          <p:cNvPr id="18" name="Imagen 17"/>
          <p:cNvPicPr>
            <a:picLocks noChangeAspect="1"/>
          </p:cNvPicPr>
          <p:nvPr/>
        </p:nvPicPr>
        <p:blipFill>
          <a:blip r:embed="rId6"/>
          <a:stretch>
            <a:fillRect/>
          </a:stretch>
        </p:blipFill>
        <p:spPr>
          <a:xfrm>
            <a:off x="5872355" y="4160609"/>
            <a:ext cx="1554615" cy="540102"/>
          </a:xfrm>
          <a:prstGeom prst="rect">
            <a:avLst/>
          </a:prstGeom>
        </p:spPr>
      </p:pic>
      <p:pic>
        <p:nvPicPr>
          <p:cNvPr id="21" name="Imagen 20"/>
          <p:cNvPicPr>
            <a:picLocks noChangeAspect="1"/>
          </p:cNvPicPr>
          <p:nvPr/>
        </p:nvPicPr>
        <p:blipFill>
          <a:blip r:embed="rId7"/>
          <a:stretch>
            <a:fillRect/>
          </a:stretch>
        </p:blipFill>
        <p:spPr>
          <a:xfrm>
            <a:off x="6588317" y="5809643"/>
            <a:ext cx="231668" cy="420660"/>
          </a:xfrm>
          <a:prstGeom prst="rect">
            <a:avLst/>
          </a:prstGeom>
        </p:spPr>
      </p:pic>
      <p:pic>
        <p:nvPicPr>
          <p:cNvPr id="29" name="Imagen 28"/>
          <p:cNvPicPr>
            <a:picLocks noChangeAspect="1"/>
          </p:cNvPicPr>
          <p:nvPr/>
        </p:nvPicPr>
        <p:blipFill>
          <a:blip r:embed="rId7"/>
          <a:stretch>
            <a:fillRect/>
          </a:stretch>
        </p:blipFill>
        <p:spPr>
          <a:xfrm>
            <a:off x="6574748" y="4464430"/>
            <a:ext cx="231668" cy="420660"/>
          </a:xfrm>
          <a:prstGeom prst="rect">
            <a:avLst/>
          </a:prstGeom>
        </p:spPr>
      </p:pic>
      <p:pic>
        <p:nvPicPr>
          <p:cNvPr id="30" name="Imagen 29"/>
          <p:cNvPicPr>
            <a:picLocks noChangeAspect="1"/>
          </p:cNvPicPr>
          <p:nvPr/>
        </p:nvPicPr>
        <p:blipFill>
          <a:blip r:embed="rId8"/>
          <a:stretch>
            <a:fillRect/>
          </a:stretch>
        </p:blipFill>
        <p:spPr>
          <a:xfrm>
            <a:off x="6533828" y="3846205"/>
            <a:ext cx="231668" cy="420660"/>
          </a:xfrm>
          <a:prstGeom prst="rect">
            <a:avLst/>
          </a:prstGeom>
        </p:spPr>
      </p:pic>
    </p:spTree>
    <p:extLst>
      <p:ext uri="{BB962C8B-B14F-4D97-AF65-F5344CB8AC3E}">
        <p14:creationId xmlns:p14="http://schemas.microsoft.com/office/powerpoint/2010/main" val="3108840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600200"/>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s-MX" dirty="0"/>
          </a:p>
        </p:txBody>
      </p:sp>
      <p:sp>
        <p:nvSpPr>
          <p:cNvPr id="4" name="2 Marcador de contenido"/>
          <p:cNvSpPr>
            <a:spLocks noGrp="1"/>
          </p:cNvSpPr>
          <p:nvPr>
            <p:ph idx="1"/>
          </p:nvPr>
        </p:nvSpPr>
        <p:spPr>
          <a:xfrm>
            <a:off x="4121783" y="231208"/>
            <a:ext cx="4853213" cy="367003"/>
          </a:xfrm>
        </p:spPr>
        <p:txBody>
          <a:bodyPr>
            <a:noAutofit/>
          </a:bodyPr>
          <a:lstStyle/>
          <a:p>
            <a:pPr marL="0" indent="0" algn="ctr">
              <a:buNone/>
            </a:pPr>
            <a:r>
              <a:rPr lang="es-MX" sz="3500" b="1" dirty="0">
                <a:latin typeface="Apple Chancery" charset="0"/>
                <a:ea typeface="Apple Chancery" charset="0"/>
                <a:cs typeface="Apple Chancery" charset="0"/>
              </a:rPr>
              <a:t>Árbol de problemas</a:t>
            </a:r>
          </a:p>
          <a:p>
            <a:pPr marL="0" indent="0" algn="ctr">
              <a:buNone/>
            </a:pPr>
            <a:endParaRPr lang="es-MX" sz="2400" b="1" dirty="0" smtClean="0">
              <a:latin typeface="Arial" pitchFamily="34" charset="0"/>
              <a:cs typeface="Arial" pitchFamily="34" charset="0"/>
            </a:endParaRPr>
          </a:p>
        </p:txBody>
      </p:sp>
      <p:sp>
        <p:nvSpPr>
          <p:cNvPr id="7" name="_s1034"/>
          <p:cNvSpPr>
            <a:spLocks noChangeArrowheads="1"/>
          </p:cNvSpPr>
          <p:nvPr/>
        </p:nvSpPr>
        <p:spPr bwMode="auto">
          <a:xfrm>
            <a:off x="1527438" y="2358141"/>
            <a:ext cx="5976665" cy="301203"/>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MX" dirty="0" smtClean="0"/>
              <a:t>Problema Central</a:t>
            </a:r>
            <a:endParaRPr lang="es-MX" dirty="0"/>
          </a:p>
        </p:txBody>
      </p:sp>
      <p:sp>
        <p:nvSpPr>
          <p:cNvPr id="35" name="_s1032"/>
          <p:cNvSpPr>
            <a:spLocks noChangeArrowheads="1"/>
          </p:cNvSpPr>
          <p:nvPr/>
        </p:nvSpPr>
        <p:spPr bwMode="auto">
          <a:xfrm>
            <a:off x="6688098" y="3049664"/>
            <a:ext cx="1285233" cy="457538"/>
          </a:xfrm>
          <a:prstGeom prst="roundRect">
            <a:avLst>
              <a:gd name="adj" fmla="val 16667"/>
            </a:avLst>
          </a:prstGeom>
          <a:ln w="38100">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none" anchor="ctr"/>
          <a:lstStyle/>
          <a:p>
            <a:pPr algn="ctr"/>
            <a:endParaRPr lang="es-MX">
              <a:solidFill>
                <a:schemeClr val="tx1"/>
              </a:solidFill>
            </a:endParaRPr>
          </a:p>
        </p:txBody>
      </p:sp>
      <p:sp>
        <p:nvSpPr>
          <p:cNvPr id="40" name="_s1032"/>
          <p:cNvSpPr>
            <a:spLocks noChangeArrowheads="1"/>
          </p:cNvSpPr>
          <p:nvPr/>
        </p:nvSpPr>
        <p:spPr bwMode="auto">
          <a:xfrm>
            <a:off x="1158703" y="4430076"/>
            <a:ext cx="1295809" cy="334116"/>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41" name="_s1032"/>
          <p:cNvSpPr>
            <a:spLocks noChangeArrowheads="1"/>
          </p:cNvSpPr>
          <p:nvPr/>
        </p:nvSpPr>
        <p:spPr bwMode="auto">
          <a:xfrm>
            <a:off x="3267062" y="4448235"/>
            <a:ext cx="1194659" cy="334116"/>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42" name="_s1032"/>
          <p:cNvSpPr>
            <a:spLocks noChangeArrowheads="1"/>
          </p:cNvSpPr>
          <p:nvPr/>
        </p:nvSpPr>
        <p:spPr bwMode="auto">
          <a:xfrm>
            <a:off x="5085316" y="4488415"/>
            <a:ext cx="1185969" cy="334116"/>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43" name="_s1032"/>
          <p:cNvSpPr>
            <a:spLocks noChangeArrowheads="1"/>
          </p:cNvSpPr>
          <p:nvPr/>
        </p:nvSpPr>
        <p:spPr bwMode="auto">
          <a:xfrm>
            <a:off x="6765499" y="3821040"/>
            <a:ext cx="1143353" cy="334116"/>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62" name="Rectangle 26"/>
          <p:cNvSpPr>
            <a:spLocks noChangeArrowheads="1"/>
          </p:cNvSpPr>
          <p:nvPr/>
        </p:nvSpPr>
        <p:spPr bwMode="auto">
          <a:xfrm rot="10800000">
            <a:off x="510703" y="4822531"/>
            <a:ext cx="346276" cy="146664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pPr algn="ctr"/>
            <a:r>
              <a:rPr lang="es-MX" sz="3200" b="1" dirty="0" smtClean="0">
                <a:latin typeface="Apple Chancery" charset="0"/>
                <a:ea typeface="Apple Chancery" charset="0"/>
                <a:cs typeface="Apple Chancery" charset="0"/>
              </a:rPr>
              <a:t>CAUSAS</a:t>
            </a:r>
            <a:endParaRPr lang="es-ES" sz="3200" b="1" dirty="0">
              <a:latin typeface="Apple Chancery" charset="0"/>
              <a:ea typeface="Apple Chancery" charset="0"/>
              <a:cs typeface="Apple Chancery" charset="0"/>
            </a:endParaRPr>
          </a:p>
        </p:txBody>
      </p:sp>
      <p:sp>
        <p:nvSpPr>
          <p:cNvPr id="2" name="Rectángulo 1"/>
          <p:cNvSpPr/>
          <p:nvPr/>
        </p:nvSpPr>
        <p:spPr>
          <a:xfrm>
            <a:off x="1305400" y="5628856"/>
            <a:ext cx="7227040" cy="830997"/>
          </a:xfrm>
          <a:prstGeom prst="rect">
            <a:avLst/>
          </a:prstGeom>
        </p:spPr>
        <p:txBody>
          <a:bodyPr wrap="square">
            <a:spAutoFit/>
          </a:bodyPr>
          <a:lstStyle/>
          <a:p>
            <a:pPr algn="just"/>
            <a:r>
              <a:rPr lang="es-MX" sz="2400" dirty="0"/>
              <a:t>El árbol de problemas de una imagen completa del problema que se enfrenta. </a:t>
            </a:r>
          </a:p>
        </p:txBody>
      </p:sp>
      <p:sp>
        <p:nvSpPr>
          <p:cNvPr id="6" name="Rectángulo 5"/>
          <p:cNvSpPr/>
          <p:nvPr/>
        </p:nvSpPr>
        <p:spPr>
          <a:xfrm>
            <a:off x="599301" y="828308"/>
            <a:ext cx="8280920" cy="1200329"/>
          </a:xfrm>
          <a:prstGeom prst="rect">
            <a:avLst/>
          </a:prstGeom>
        </p:spPr>
        <p:txBody>
          <a:bodyPr wrap="square">
            <a:spAutoFit/>
          </a:bodyPr>
          <a:lstStyle/>
          <a:p>
            <a:pPr algn="just">
              <a:buFont typeface="Wingdings" pitchFamily="2" charset="2"/>
              <a:buChar char="v"/>
            </a:pPr>
            <a:r>
              <a:rPr lang="es-MX" sz="2400" dirty="0"/>
              <a:t>Identificar las causas que han dado origen al problema.</a:t>
            </a:r>
          </a:p>
          <a:p>
            <a:pPr algn="just">
              <a:buFont typeface="Wingdings" pitchFamily="2" charset="2"/>
              <a:buChar char="v"/>
            </a:pPr>
            <a:r>
              <a:rPr lang="es-MX" sz="2400" dirty="0"/>
              <a:t> Es muy importante determinar el encadenamiento que tienen las causas.</a:t>
            </a:r>
          </a:p>
        </p:txBody>
      </p:sp>
      <p:pic>
        <p:nvPicPr>
          <p:cNvPr id="10" name="Imagen 9"/>
          <p:cNvPicPr>
            <a:picLocks noChangeAspect="1"/>
          </p:cNvPicPr>
          <p:nvPr/>
        </p:nvPicPr>
        <p:blipFill>
          <a:blip r:embed="rId2"/>
          <a:stretch>
            <a:fillRect/>
          </a:stretch>
        </p:blipFill>
        <p:spPr>
          <a:xfrm>
            <a:off x="1077166" y="2989965"/>
            <a:ext cx="1530229" cy="701101"/>
          </a:xfrm>
          <a:prstGeom prst="rect">
            <a:avLst/>
          </a:prstGeom>
        </p:spPr>
      </p:pic>
      <p:sp>
        <p:nvSpPr>
          <p:cNvPr id="45" name="_s1032"/>
          <p:cNvSpPr>
            <a:spLocks noChangeArrowheads="1"/>
          </p:cNvSpPr>
          <p:nvPr/>
        </p:nvSpPr>
        <p:spPr bwMode="auto">
          <a:xfrm>
            <a:off x="3233010" y="3099903"/>
            <a:ext cx="1285233" cy="501827"/>
          </a:xfrm>
          <a:prstGeom prst="roundRect">
            <a:avLst>
              <a:gd name="adj" fmla="val 16667"/>
            </a:avLst>
          </a:prstGeom>
          <a:ln w="38100">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none" anchor="ctr"/>
          <a:lstStyle/>
          <a:p>
            <a:pPr algn="ctr"/>
            <a:endParaRPr lang="es-MX">
              <a:solidFill>
                <a:schemeClr val="tx1"/>
              </a:solidFill>
            </a:endParaRPr>
          </a:p>
        </p:txBody>
      </p:sp>
      <p:pic>
        <p:nvPicPr>
          <p:cNvPr id="11" name="Imagen 10"/>
          <p:cNvPicPr>
            <a:picLocks noChangeAspect="1"/>
          </p:cNvPicPr>
          <p:nvPr/>
        </p:nvPicPr>
        <p:blipFill>
          <a:blip r:embed="rId2"/>
          <a:stretch>
            <a:fillRect/>
          </a:stretch>
        </p:blipFill>
        <p:spPr>
          <a:xfrm>
            <a:off x="4880285" y="3016700"/>
            <a:ext cx="1530229" cy="701101"/>
          </a:xfrm>
          <a:prstGeom prst="rect">
            <a:avLst/>
          </a:prstGeom>
        </p:spPr>
      </p:pic>
      <p:sp>
        <p:nvSpPr>
          <p:cNvPr id="47" name="Line 14"/>
          <p:cNvSpPr>
            <a:spLocks noChangeShapeType="1"/>
          </p:cNvSpPr>
          <p:nvPr/>
        </p:nvSpPr>
        <p:spPr bwMode="auto">
          <a:xfrm flipV="1">
            <a:off x="1826764" y="2695145"/>
            <a:ext cx="4277" cy="31427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48" name="Line 14"/>
          <p:cNvSpPr>
            <a:spLocks noChangeShapeType="1"/>
          </p:cNvSpPr>
          <p:nvPr/>
        </p:nvSpPr>
        <p:spPr bwMode="auto">
          <a:xfrm flipV="1">
            <a:off x="3881678" y="2677199"/>
            <a:ext cx="4277" cy="31427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49" name="Line 14"/>
          <p:cNvSpPr>
            <a:spLocks noChangeShapeType="1"/>
          </p:cNvSpPr>
          <p:nvPr/>
        </p:nvSpPr>
        <p:spPr bwMode="auto">
          <a:xfrm flipV="1">
            <a:off x="5752993" y="2669885"/>
            <a:ext cx="4277" cy="31427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64" name="Line 14"/>
          <p:cNvSpPr>
            <a:spLocks noChangeShapeType="1"/>
          </p:cNvSpPr>
          <p:nvPr/>
        </p:nvSpPr>
        <p:spPr bwMode="auto">
          <a:xfrm flipV="1">
            <a:off x="7310433" y="2667515"/>
            <a:ext cx="4277" cy="31427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66" name="Line 14"/>
          <p:cNvSpPr>
            <a:spLocks noChangeShapeType="1"/>
          </p:cNvSpPr>
          <p:nvPr/>
        </p:nvSpPr>
        <p:spPr bwMode="auto">
          <a:xfrm flipH="1" flipV="1">
            <a:off x="5740892" y="3601730"/>
            <a:ext cx="12100" cy="856134"/>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68" name="Line 14"/>
          <p:cNvSpPr>
            <a:spLocks noChangeShapeType="1"/>
          </p:cNvSpPr>
          <p:nvPr/>
        </p:nvSpPr>
        <p:spPr bwMode="auto">
          <a:xfrm flipV="1">
            <a:off x="7337176" y="3496454"/>
            <a:ext cx="4277" cy="31427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69" name="_s1032"/>
          <p:cNvSpPr>
            <a:spLocks noChangeArrowheads="1"/>
          </p:cNvSpPr>
          <p:nvPr/>
        </p:nvSpPr>
        <p:spPr bwMode="auto">
          <a:xfrm>
            <a:off x="6765499" y="4503916"/>
            <a:ext cx="1143353" cy="334116"/>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70" name="Line 14"/>
          <p:cNvSpPr>
            <a:spLocks noChangeShapeType="1"/>
          </p:cNvSpPr>
          <p:nvPr/>
        </p:nvSpPr>
        <p:spPr bwMode="auto">
          <a:xfrm flipV="1">
            <a:off x="7337404" y="4167713"/>
            <a:ext cx="4277" cy="31427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71" name="Line 14"/>
          <p:cNvSpPr>
            <a:spLocks noChangeShapeType="1"/>
          </p:cNvSpPr>
          <p:nvPr/>
        </p:nvSpPr>
        <p:spPr bwMode="auto">
          <a:xfrm flipH="1" flipV="1">
            <a:off x="3824578" y="3560031"/>
            <a:ext cx="12100" cy="856134"/>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72" name="Line 14"/>
          <p:cNvSpPr>
            <a:spLocks noChangeShapeType="1"/>
          </p:cNvSpPr>
          <p:nvPr/>
        </p:nvSpPr>
        <p:spPr bwMode="auto">
          <a:xfrm flipH="1" flipV="1">
            <a:off x="1800558" y="3557819"/>
            <a:ext cx="12100" cy="856134"/>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Tree>
    <p:extLst>
      <p:ext uri="{BB962C8B-B14F-4D97-AF65-F5344CB8AC3E}">
        <p14:creationId xmlns:p14="http://schemas.microsoft.com/office/powerpoint/2010/main" val="516013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600200"/>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s-MX" dirty="0"/>
          </a:p>
        </p:txBody>
      </p:sp>
      <p:sp>
        <p:nvSpPr>
          <p:cNvPr id="4" name="2 Marcador de contenido"/>
          <p:cNvSpPr>
            <a:spLocks noGrp="1"/>
          </p:cNvSpPr>
          <p:nvPr>
            <p:ph idx="1"/>
          </p:nvPr>
        </p:nvSpPr>
        <p:spPr>
          <a:xfrm>
            <a:off x="611561" y="188640"/>
            <a:ext cx="8329082" cy="220698"/>
          </a:xfrm>
        </p:spPr>
        <p:txBody>
          <a:bodyPr>
            <a:noAutofit/>
          </a:bodyPr>
          <a:lstStyle/>
          <a:p>
            <a:pPr marL="0" indent="0" algn="ctr">
              <a:buNone/>
            </a:pPr>
            <a:r>
              <a:rPr lang="es-MX" sz="2400" b="1" dirty="0" smtClean="0">
                <a:latin typeface="Arial" pitchFamily="34" charset="0"/>
                <a:cs typeface="Arial" pitchFamily="34" charset="0"/>
              </a:rPr>
              <a:t>PUNTOS IMPORTANTES DE REVISI</a:t>
            </a:r>
            <a:r>
              <a:rPr lang="es-ES" sz="2400" b="1" dirty="0" smtClean="0">
                <a:latin typeface="Arial" pitchFamily="34" charset="0"/>
                <a:cs typeface="Arial" pitchFamily="34" charset="0"/>
              </a:rPr>
              <a:t>ÓN</a:t>
            </a:r>
            <a:endParaRPr lang="es-MX" sz="2400" b="1" dirty="0" smtClean="0">
              <a:latin typeface="Arial" pitchFamily="34" charset="0"/>
              <a:cs typeface="Arial" pitchFamily="34" charset="0"/>
            </a:endParaRPr>
          </a:p>
          <a:p>
            <a:pPr marL="0" indent="0" algn="r">
              <a:buNone/>
            </a:pPr>
            <a:r>
              <a:rPr lang="es-MX" sz="2400" b="1" dirty="0" smtClean="0">
                <a:solidFill>
                  <a:srgbClr val="FF0000"/>
                </a:solidFill>
                <a:latin typeface="Arial" pitchFamily="34" charset="0"/>
                <a:cs typeface="Arial" pitchFamily="34" charset="0"/>
              </a:rPr>
              <a:t>EJERCICIO N</a:t>
            </a:r>
            <a:r>
              <a:rPr lang="es-ES" sz="2400" b="1" dirty="0" smtClean="0">
                <a:solidFill>
                  <a:srgbClr val="FF0000"/>
                </a:solidFill>
                <a:latin typeface="Arial" pitchFamily="34" charset="0"/>
                <a:cs typeface="Arial" pitchFamily="34" charset="0"/>
              </a:rPr>
              <a:t>ÚM. 1</a:t>
            </a:r>
            <a:endParaRPr lang="es-MX" sz="2400" b="1" dirty="0" smtClean="0">
              <a:solidFill>
                <a:srgbClr val="FF0000"/>
              </a:solidFill>
              <a:latin typeface="Arial" pitchFamily="34" charset="0"/>
              <a:cs typeface="Arial" pitchFamily="34" charset="0"/>
            </a:endParaRPr>
          </a:p>
        </p:txBody>
      </p:sp>
      <p:sp>
        <p:nvSpPr>
          <p:cNvPr id="2" name="Rectángulo 1"/>
          <p:cNvSpPr/>
          <p:nvPr/>
        </p:nvSpPr>
        <p:spPr>
          <a:xfrm>
            <a:off x="1305400" y="5628856"/>
            <a:ext cx="7227040" cy="461665"/>
          </a:xfrm>
          <a:prstGeom prst="rect">
            <a:avLst/>
          </a:prstGeom>
        </p:spPr>
        <p:txBody>
          <a:bodyPr wrap="square">
            <a:spAutoFit/>
          </a:bodyPr>
          <a:lstStyle/>
          <a:p>
            <a:pPr algn="just"/>
            <a:endParaRPr lang="es-MX" sz="2400" dirty="0"/>
          </a:p>
        </p:txBody>
      </p:sp>
      <p:sp>
        <p:nvSpPr>
          <p:cNvPr id="5" name="Rectángulo 4"/>
          <p:cNvSpPr/>
          <p:nvPr/>
        </p:nvSpPr>
        <p:spPr>
          <a:xfrm>
            <a:off x="457200" y="919875"/>
            <a:ext cx="8075240" cy="4708981"/>
          </a:xfrm>
          <a:prstGeom prst="rect">
            <a:avLst/>
          </a:prstGeom>
        </p:spPr>
        <p:txBody>
          <a:bodyPr wrap="square">
            <a:spAutoFit/>
          </a:bodyPr>
          <a:lstStyle/>
          <a:p>
            <a:pPr algn="just"/>
            <a:r>
              <a:rPr lang="es-MX" sz="3000" b="1" dirty="0"/>
              <a:t>Árbol de Problemas</a:t>
            </a:r>
          </a:p>
          <a:p>
            <a:pPr marL="285750" indent="-285750" algn="just">
              <a:buFont typeface="Arial" panose="020B0604020202020204" pitchFamily="34" charset="0"/>
              <a:buChar char="•"/>
            </a:pPr>
            <a:r>
              <a:rPr lang="es-MX" sz="3000" dirty="0" smtClean="0"/>
              <a:t>Efectos </a:t>
            </a:r>
            <a:r>
              <a:rPr lang="es-MX" sz="3000" dirty="0"/>
              <a:t>actuales y posibles (consecuencia del problema principal)</a:t>
            </a:r>
          </a:p>
          <a:p>
            <a:pPr marL="285750" indent="-285750" algn="just">
              <a:buFont typeface="Arial" panose="020B0604020202020204" pitchFamily="34" charset="0"/>
              <a:buChar char="•"/>
            </a:pPr>
            <a:r>
              <a:rPr lang="es-MX" sz="3000" dirty="0"/>
              <a:t>Relación lógica entre las causas (flecha ascendente)</a:t>
            </a:r>
          </a:p>
          <a:p>
            <a:pPr marL="285750" indent="-285750" algn="just">
              <a:buFont typeface="Arial" panose="020B0604020202020204" pitchFamily="34" charset="0"/>
              <a:buChar char="•"/>
            </a:pPr>
            <a:r>
              <a:rPr lang="es-MX" sz="3000" dirty="0"/>
              <a:t>Relación lógica entre los efectos (flecha ascendente)</a:t>
            </a:r>
          </a:p>
          <a:p>
            <a:pPr marL="285750" indent="-285750" algn="just">
              <a:buFont typeface="Arial" panose="020B0604020202020204" pitchFamily="34" charset="0"/>
              <a:buChar char="•"/>
            </a:pPr>
            <a:r>
              <a:rPr lang="es-MX" sz="3000" dirty="0"/>
              <a:t>Problema principal, causas y efectos con redacción en sentido </a:t>
            </a:r>
            <a:r>
              <a:rPr lang="es-MX" sz="3000" b="1" dirty="0"/>
              <a:t>negativo</a:t>
            </a:r>
            <a:r>
              <a:rPr lang="es-MX" sz="3000" dirty="0"/>
              <a:t>, reflejando </a:t>
            </a:r>
            <a:r>
              <a:rPr lang="es-MX" sz="3000" b="1" dirty="0"/>
              <a:t>carencia/una debilidad/área de oportunidad</a:t>
            </a:r>
          </a:p>
        </p:txBody>
      </p:sp>
    </p:spTree>
    <p:extLst>
      <p:ext uri="{BB962C8B-B14F-4D97-AF65-F5344CB8AC3E}">
        <p14:creationId xmlns:p14="http://schemas.microsoft.com/office/powerpoint/2010/main" val="646394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260649"/>
            <a:ext cx="6264696" cy="320008"/>
          </a:xfrm>
        </p:spPr>
        <p:txBody>
          <a:bodyPr>
            <a:noAutofit/>
          </a:bodyPr>
          <a:lstStyle/>
          <a:p>
            <a:pPr marL="0" indent="0" algn="ctr">
              <a:buNone/>
            </a:pPr>
            <a:r>
              <a:rPr lang="es-MX" sz="3500" b="1" dirty="0" smtClean="0">
                <a:latin typeface="Apple Chancery" charset="0"/>
                <a:ea typeface="Apple Chancery" charset="0"/>
                <a:cs typeface="Apple Chancery" charset="0"/>
              </a:rPr>
              <a:t>Definici</a:t>
            </a:r>
            <a:r>
              <a:rPr lang="es-ES" sz="3500" b="1" dirty="0" err="1" smtClean="0">
                <a:latin typeface="Apple Chancery" charset="0"/>
                <a:ea typeface="Apple Chancery" charset="0"/>
                <a:cs typeface="Apple Chancery" charset="0"/>
              </a:rPr>
              <a:t>ón</a:t>
            </a:r>
            <a:r>
              <a:rPr lang="es-MX" sz="3500" b="1" dirty="0" smtClean="0">
                <a:latin typeface="Apple Chancery" charset="0"/>
                <a:ea typeface="Apple Chancery" charset="0"/>
                <a:cs typeface="Apple Chancery" charset="0"/>
              </a:rPr>
              <a:t> del objetivos</a:t>
            </a:r>
          </a:p>
        </p:txBody>
      </p:sp>
      <p:sp>
        <p:nvSpPr>
          <p:cNvPr id="4" name="2 Marcador de contenido"/>
          <p:cNvSpPr txBox="1">
            <a:spLocks/>
          </p:cNvSpPr>
          <p:nvPr/>
        </p:nvSpPr>
        <p:spPr>
          <a:xfrm>
            <a:off x="539552" y="980728"/>
            <a:ext cx="8075240" cy="5449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dirty="0"/>
              <a:t>Descripción de la situación a la que se desea llegar una ves que se han resuelto los problemas.</a:t>
            </a:r>
          </a:p>
          <a:p>
            <a:pPr algn="just"/>
            <a:r>
              <a:rPr lang="es-MX" dirty="0"/>
              <a:t>Consiste en convertir los estados negativos del árbol de problemas en soluciones, expresadas de manera positiva.</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248534"/>
            <a:ext cx="4888964" cy="2191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13869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4654" y="1484784"/>
            <a:ext cx="8227654" cy="648072"/>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dirty="0">
                <a:latin typeface="Arial" pitchFamily="34" charset="0"/>
                <a:cs typeface="Arial" pitchFamily="34" charset="0"/>
              </a:rPr>
              <a:t>Relación Árbol del Problema-Árbol del Objetivo</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93" y="2492896"/>
            <a:ext cx="7603976" cy="3150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971600" y="96061"/>
            <a:ext cx="5976664" cy="984885"/>
          </a:xfrm>
          <a:prstGeom prst="rect">
            <a:avLst/>
          </a:prstGeom>
        </p:spPr>
        <p:txBody>
          <a:bodyPr wrap="square">
            <a:spAutoFit/>
          </a:bodyPr>
          <a:lstStyle/>
          <a:p>
            <a:pPr algn="ctr"/>
            <a:r>
              <a:rPr lang="es-ES_tradnl" b="1" dirty="0">
                <a:ln w="0"/>
              </a:rPr>
              <a:t/>
            </a:r>
            <a:br>
              <a:rPr lang="es-ES_tradnl" b="1" dirty="0">
                <a:ln w="0"/>
              </a:rPr>
            </a:br>
            <a:r>
              <a:rPr lang="es-ES" sz="4000" b="1" dirty="0" smtClean="0">
                <a:ln w="0"/>
                <a:latin typeface="Apple Chancery" charset="0"/>
                <a:ea typeface="Apple Chancery" charset="0"/>
                <a:cs typeface="Apple Chancery" charset="0"/>
              </a:rPr>
              <a:t> </a:t>
            </a:r>
            <a:r>
              <a:rPr lang="es-ES" sz="3500" b="1" dirty="0" smtClean="0">
                <a:ln w="0"/>
                <a:latin typeface="Apple Chancery" charset="0"/>
                <a:ea typeface="Apple Chancery" charset="0"/>
                <a:cs typeface="Apple Chancery" charset="0"/>
              </a:rPr>
              <a:t>Definición </a:t>
            </a:r>
            <a:r>
              <a:rPr lang="es-ES" sz="3500" b="1" dirty="0">
                <a:ln w="0"/>
                <a:latin typeface="Apple Chancery" charset="0"/>
                <a:ea typeface="Apple Chancery" charset="0"/>
                <a:cs typeface="Apple Chancery" charset="0"/>
              </a:rPr>
              <a:t>del Objetivo</a:t>
            </a:r>
            <a:endParaRPr lang="es-MX" sz="3500" b="1" dirty="0">
              <a:ln w="0"/>
              <a:latin typeface="Apple Chancery" charset="0"/>
              <a:ea typeface="Apple Chancery" charset="0"/>
              <a:cs typeface="Apple Chancery" charset="0"/>
            </a:endParaRPr>
          </a:p>
        </p:txBody>
      </p:sp>
    </p:spTree>
    <p:extLst>
      <p:ext uri="{BB962C8B-B14F-4D97-AF65-F5344CB8AC3E}">
        <p14:creationId xmlns:p14="http://schemas.microsoft.com/office/powerpoint/2010/main" val="27946213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57200" y="1600200"/>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s-MX" dirty="0"/>
          </a:p>
        </p:txBody>
      </p:sp>
      <p:sp>
        <p:nvSpPr>
          <p:cNvPr id="4" name="2 Marcador de contenido"/>
          <p:cNvSpPr>
            <a:spLocks noGrp="1"/>
          </p:cNvSpPr>
          <p:nvPr>
            <p:ph idx="1"/>
          </p:nvPr>
        </p:nvSpPr>
        <p:spPr>
          <a:xfrm>
            <a:off x="827585" y="116632"/>
            <a:ext cx="8113058" cy="292706"/>
          </a:xfrm>
        </p:spPr>
        <p:txBody>
          <a:bodyPr>
            <a:noAutofit/>
          </a:bodyPr>
          <a:lstStyle/>
          <a:p>
            <a:pPr marL="0" indent="0" algn="ctr">
              <a:buNone/>
            </a:pPr>
            <a:r>
              <a:rPr lang="es-MX" sz="2400" b="1" dirty="0" smtClean="0">
                <a:latin typeface="Arial" pitchFamily="34" charset="0"/>
                <a:cs typeface="Arial" pitchFamily="34" charset="0"/>
              </a:rPr>
              <a:t>PUNTOS IMPORTANTES DE REVISI</a:t>
            </a:r>
            <a:r>
              <a:rPr lang="es-ES" sz="2400" b="1" dirty="0" smtClean="0">
                <a:latin typeface="Arial" pitchFamily="34" charset="0"/>
                <a:cs typeface="Arial" pitchFamily="34" charset="0"/>
              </a:rPr>
              <a:t>ÓN</a:t>
            </a:r>
            <a:endParaRPr lang="es-MX" sz="2400" b="1" dirty="0" smtClean="0">
              <a:latin typeface="Arial" pitchFamily="34" charset="0"/>
              <a:cs typeface="Arial" pitchFamily="34" charset="0"/>
            </a:endParaRPr>
          </a:p>
          <a:p>
            <a:pPr marL="0" indent="0" algn="r">
              <a:buNone/>
            </a:pPr>
            <a:r>
              <a:rPr lang="es-MX" sz="2400" b="1" dirty="0" smtClean="0">
                <a:solidFill>
                  <a:srgbClr val="FF0000"/>
                </a:solidFill>
                <a:latin typeface="Arial" pitchFamily="34" charset="0"/>
                <a:cs typeface="Arial" pitchFamily="34" charset="0"/>
              </a:rPr>
              <a:t>EJERCICIO N</a:t>
            </a:r>
            <a:r>
              <a:rPr lang="es-ES" sz="2400" b="1" dirty="0" smtClean="0">
                <a:solidFill>
                  <a:srgbClr val="FF0000"/>
                </a:solidFill>
                <a:latin typeface="Arial" pitchFamily="34" charset="0"/>
                <a:cs typeface="Arial" pitchFamily="34" charset="0"/>
              </a:rPr>
              <a:t>ÚM. 2</a:t>
            </a:r>
            <a:endParaRPr lang="es-MX" sz="2400" b="1" dirty="0" smtClean="0">
              <a:solidFill>
                <a:srgbClr val="FF0000"/>
              </a:solidFill>
              <a:latin typeface="Arial" pitchFamily="34" charset="0"/>
              <a:cs typeface="Arial" pitchFamily="34" charset="0"/>
            </a:endParaRPr>
          </a:p>
        </p:txBody>
      </p:sp>
      <p:sp>
        <p:nvSpPr>
          <p:cNvPr id="2" name="Rectángulo 1"/>
          <p:cNvSpPr/>
          <p:nvPr/>
        </p:nvSpPr>
        <p:spPr>
          <a:xfrm>
            <a:off x="1305400" y="5628856"/>
            <a:ext cx="7227040" cy="461665"/>
          </a:xfrm>
          <a:prstGeom prst="rect">
            <a:avLst/>
          </a:prstGeom>
        </p:spPr>
        <p:txBody>
          <a:bodyPr wrap="square">
            <a:spAutoFit/>
          </a:bodyPr>
          <a:lstStyle/>
          <a:p>
            <a:pPr algn="just"/>
            <a:endParaRPr lang="es-MX" sz="2400" dirty="0"/>
          </a:p>
        </p:txBody>
      </p:sp>
      <p:sp>
        <p:nvSpPr>
          <p:cNvPr id="5" name="Rectángulo 4"/>
          <p:cNvSpPr/>
          <p:nvPr/>
        </p:nvSpPr>
        <p:spPr>
          <a:xfrm>
            <a:off x="457200" y="919875"/>
            <a:ext cx="8075240" cy="8586966"/>
          </a:xfrm>
          <a:prstGeom prst="rect">
            <a:avLst/>
          </a:prstGeom>
        </p:spPr>
        <p:txBody>
          <a:bodyPr wrap="square">
            <a:spAutoFit/>
          </a:bodyPr>
          <a:lstStyle/>
          <a:p>
            <a:pPr algn="just"/>
            <a:r>
              <a:rPr lang="es-MX" sz="3200" b="1" dirty="0" smtClean="0"/>
              <a:t>Árbol </a:t>
            </a:r>
            <a:r>
              <a:rPr lang="es-MX" sz="3200" b="1" dirty="0"/>
              <a:t>de Objetivos</a:t>
            </a:r>
          </a:p>
          <a:p>
            <a:pPr marL="285750" indent="-285750" algn="just">
              <a:buFont typeface="Arial" panose="020B0604020202020204" pitchFamily="34" charset="0"/>
              <a:buChar char="•"/>
            </a:pPr>
            <a:r>
              <a:rPr lang="es-MX" sz="2800" dirty="0"/>
              <a:t>Definición de objetivo principal, medios y fines con una redacción en sentido </a:t>
            </a:r>
            <a:r>
              <a:rPr lang="es-MX" sz="2800" b="1" dirty="0"/>
              <a:t>positivo</a:t>
            </a:r>
            <a:r>
              <a:rPr lang="es-MX" sz="2800" dirty="0"/>
              <a:t> que refleje la </a:t>
            </a:r>
            <a:r>
              <a:rPr lang="es-MX" sz="2800" b="1" dirty="0"/>
              <a:t>solución</a:t>
            </a:r>
            <a:r>
              <a:rPr lang="es-MX" sz="2800" dirty="0"/>
              <a:t> a una carencia/ debilidad/ área de oportunidad (vinculado al árbol de problemas)</a:t>
            </a:r>
          </a:p>
          <a:p>
            <a:pPr marL="285750" indent="-285750" algn="just">
              <a:buFont typeface="Arial" panose="020B0604020202020204" pitchFamily="34" charset="0"/>
              <a:buChar char="•"/>
            </a:pPr>
            <a:r>
              <a:rPr lang="es-MX" sz="2800" dirty="0"/>
              <a:t>Medios permiten cumplimiento de objetivo principal</a:t>
            </a:r>
          </a:p>
          <a:p>
            <a:pPr marL="285750" indent="-285750" algn="just">
              <a:buFont typeface="Arial" panose="020B0604020202020204" pitchFamily="34" charset="0"/>
              <a:buChar char="•"/>
            </a:pPr>
            <a:r>
              <a:rPr lang="es-MX" sz="2800" dirty="0"/>
              <a:t>Fines actuales y posibles consecuencia del objetivo principal, y contribuyen a un objetivo superior. (parte superior del árbol)</a:t>
            </a:r>
          </a:p>
          <a:p>
            <a:pPr marL="285750" indent="-285750" algn="just">
              <a:buFont typeface="Arial" panose="020B0604020202020204" pitchFamily="34" charset="0"/>
              <a:buChar char="•"/>
            </a:pPr>
            <a:r>
              <a:rPr lang="es-MX" sz="2800" dirty="0"/>
              <a:t>Relación lógica entre los medios (flecha ascendente)</a:t>
            </a:r>
          </a:p>
          <a:p>
            <a:pPr marL="285750" indent="-285750" algn="just">
              <a:buFont typeface="Arial" panose="020B0604020202020204" pitchFamily="34" charset="0"/>
              <a:buChar char="•"/>
            </a:pPr>
            <a:r>
              <a:rPr lang="es-MX" sz="2800" dirty="0"/>
              <a:t>Relación lógica entre los fines (flecha ascendente)</a:t>
            </a:r>
          </a:p>
          <a:p>
            <a:pPr algn="just"/>
            <a:endParaRPr lang="es-MX" sz="3000" b="1" dirty="0" smtClean="0"/>
          </a:p>
          <a:p>
            <a:pPr algn="just"/>
            <a:endParaRPr lang="es-MX" sz="3000" b="1" dirty="0"/>
          </a:p>
          <a:p>
            <a:pPr algn="just"/>
            <a:endParaRPr lang="es-MX" sz="3000" b="1" dirty="0" smtClean="0"/>
          </a:p>
          <a:p>
            <a:pPr algn="just"/>
            <a:endParaRPr lang="es-MX" sz="3000" b="1" dirty="0"/>
          </a:p>
          <a:p>
            <a:pPr algn="just"/>
            <a:endParaRPr lang="es-MX" sz="3000" b="1" dirty="0" smtClean="0"/>
          </a:p>
          <a:p>
            <a:pPr algn="just"/>
            <a:endParaRPr lang="es-MX" sz="3000" b="1" dirty="0"/>
          </a:p>
          <a:p>
            <a:pPr algn="just"/>
            <a:endParaRPr lang="es-MX" sz="3000" b="1" dirty="0" smtClean="0"/>
          </a:p>
          <a:p>
            <a:pPr algn="just"/>
            <a:endParaRPr lang="es-MX" sz="3000" b="1" dirty="0"/>
          </a:p>
        </p:txBody>
      </p:sp>
    </p:spTree>
    <p:extLst>
      <p:ext uri="{BB962C8B-B14F-4D97-AF65-F5344CB8AC3E}">
        <p14:creationId xmlns:p14="http://schemas.microsoft.com/office/powerpoint/2010/main" val="306962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539552" y="980728"/>
            <a:ext cx="8075240" cy="51599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1800" b="1" dirty="0"/>
              <a:t>Árbol de </a:t>
            </a:r>
            <a:r>
              <a:rPr lang="es-MX" sz="1800" b="1" dirty="0" smtClean="0"/>
              <a:t>Problemas                                                                                     </a:t>
            </a:r>
            <a:endParaRPr lang="es-MX" sz="1800" dirty="0"/>
          </a:p>
        </p:txBody>
      </p:sp>
      <p:sp>
        <p:nvSpPr>
          <p:cNvPr id="4" name="2 Marcador de contenido"/>
          <p:cNvSpPr>
            <a:spLocks noGrp="1"/>
          </p:cNvSpPr>
          <p:nvPr>
            <p:ph idx="1"/>
          </p:nvPr>
        </p:nvSpPr>
        <p:spPr>
          <a:xfrm>
            <a:off x="4586568" y="117308"/>
            <a:ext cx="4354074" cy="285067"/>
          </a:xfrm>
        </p:spPr>
        <p:txBody>
          <a:bodyPr>
            <a:noAutofit/>
          </a:bodyPr>
          <a:lstStyle/>
          <a:p>
            <a:pPr marL="0" indent="0" algn="ctr">
              <a:buNone/>
            </a:pPr>
            <a:r>
              <a:rPr lang="es-MX" sz="3000" b="1" dirty="0">
                <a:latin typeface="Apple Chancery" charset="0"/>
                <a:ea typeface="Apple Chancery" charset="0"/>
                <a:cs typeface="Apple Chancery" charset="0"/>
              </a:rPr>
              <a:t>Árbol de Problemas vs Árbol de </a:t>
            </a:r>
            <a:r>
              <a:rPr lang="es-MX" sz="3000" b="1" dirty="0" smtClean="0">
                <a:latin typeface="Apple Chancery" charset="0"/>
                <a:ea typeface="Apple Chancery" charset="0"/>
                <a:cs typeface="Apple Chancery" charset="0"/>
              </a:rPr>
              <a:t>Objetivos</a:t>
            </a:r>
            <a:endParaRPr lang="es-MX" sz="3000" b="1" dirty="0">
              <a:latin typeface="Apple Chancery" charset="0"/>
              <a:ea typeface="Apple Chancery" charset="0"/>
              <a:cs typeface="Apple Chancery" charset="0"/>
            </a:endParaRPr>
          </a:p>
        </p:txBody>
      </p:sp>
      <p:sp>
        <p:nvSpPr>
          <p:cNvPr id="2" name="Rectángulo 1"/>
          <p:cNvSpPr/>
          <p:nvPr/>
        </p:nvSpPr>
        <p:spPr>
          <a:xfrm>
            <a:off x="360612" y="5589722"/>
            <a:ext cx="8087045" cy="923330"/>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Las causas que provocaban la existencia del problema y los efectos que se generaban con éste, pasarán a ser los medios de solución y los fines con los que se persigue el logro del objetivo.</a:t>
            </a:r>
          </a:p>
        </p:txBody>
      </p:sp>
      <p:sp>
        <p:nvSpPr>
          <p:cNvPr id="62" name="_s1033"/>
          <p:cNvSpPr>
            <a:spLocks noChangeArrowheads="1"/>
          </p:cNvSpPr>
          <p:nvPr/>
        </p:nvSpPr>
        <p:spPr bwMode="auto">
          <a:xfrm>
            <a:off x="368367" y="1448239"/>
            <a:ext cx="2531679" cy="200109"/>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es-MX">
              <a:solidFill>
                <a:schemeClr val="tx1"/>
              </a:solidFill>
            </a:endParaRPr>
          </a:p>
        </p:txBody>
      </p:sp>
      <p:sp>
        <p:nvSpPr>
          <p:cNvPr id="63" name="_s1032"/>
          <p:cNvSpPr>
            <a:spLocks noChangeArrowheads="1"/>
          </p:cNvSpPr>
          <p:nvPr/>
        </p:nvSpPr>
        <p:spPr bwMode="auto">
          <a:xfrm flipV="1">
            <a:off x="105263" y="2395200"/>
            <a:ext cx="570227" cy="213922"/>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64" name="_s1034"/>
          <p:cNvSpPr>
            <a:spLocks noChangeArrowheads="1"/>
          </p:cNvSpPr>
          <p:nvPr/>
        </p:nvSpPr>
        <p:spPr bwMode="auto">
          <a:xfrm>
            <a:off x="105263" y="3091565"/>
            <a:ext cx="3160851" cy="196849"/>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MX" dirty="0" smtClean="0"/>
              <a:t>PROBLEMA</a:t>
            </a:r>
            <a:endParaRPr lang="es-MX" dirty="0"/>
          </a:p>
        </p:txBody>
      </p:sp>
      <p:sp>
        <p:nvSpPr>
          <p:cNvPr id="65" name="_s1034"/>
          <p:cNvSpPr>
            <a:spLocks noChangeArrowheads="1"/>
          </p:cNvSpPr>
          <p:nvPr/>
        </p:nvSpPr>
        <p:spPr bwMode="auto">
          <a:xfrm>
            <a:off x="817636" y="1906115"/>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66" name="_s1032"/>
          <p:cNvSpPr>
            <a:spLocks noChangeArrowheads="1"/>
          </p:cNvSpPr>
          <p:nvPr/>
        </p:nvSpPr>
        <p:spPr bwMode="auto">
          <a:xfrm>
            <a:off x="870766" y="2416727"/>
            <a:ext cx="547340" cy="213285"/>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67" name="_s1034"/>
          <p:cNvSpPr>
            <a:spLocks noChangeArrowheads="1"/>
          </p:cNvSpPr>
          <p:nvPr/>
        </p:nvSpPr>
        <p:spPr bwMode="auto">
          <a:xfrm>
            <a:off x="2375531" y="1930682"/>
            <a:ext cx="542770" cy="216975"/>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68" name="_s1033"/>
          <p:cNvSpPr>
            <a:spLocks noChangeArrowheads="1"/>
          </p:cNvSpPr>
          <p:nvPr/>
        </p:nvSpPr>
        <p:spPr bwMode="auto">
          <a:xfrm>
            <a:off x="2409075" y="2438796"/>
            <a:ext cx="542770" cy="189856"/>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72" name="Line 19"/>
          <p:cNvSpPr>
            <a:spLocks noChangeShapeType="1"/>
          </p:cNvSpPr>
          <p:nvPr/>
        </p:nvSpPr>
        <p:spPr bwMode="auto">
          <a:xfrm flipV="1">
            <a:off x="247426" y="1979487"/>
            <a:ext cx="620406" cy="394959"/>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73" name="Line 19"/>
          <p:cNvSpPr>
            <a:spLocks noChangeShapeType="1"/>
          </p:cNvSpPr>
          <p:nvPr/>
        </p:nvSpPr>
        <p:spPr bwMode="auto">
          <a:xfrm flipH="1" flipV="1">
            <a:off x="1386164" y="1968569"/>
            <a:ext cx="492513" cy="44545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74" name="Line 19"/>
          <p:cNvSpPr>
            <a:spLocks noChangeShapeType="1"/>
          </p:cNvSpPr>
          <p:nvPr/>
        </p:nvSpPr>
        <p:spPr bwMode="auto">
          <a:xfrm flipH="1">
            <a:off x="704601" y="2502159"/>
            <a:ext cx="172512" cy="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81" name="_s1032"/>
          <p:cNvSpPr>
            <a:spLocks noChangeArrowheads="1"/>
          </p:cNvSpPr>
          <p:nvPr/>
        </p:nvSpPr>
        <p:spPr bwMode="auto">
          <a:xfrm>
            <a:off x="67554" y="3647682"/>
            <a:ext cx="537018" cy="246350"/>
          </a:xfrm>
          <a:prstGeom prst="roundRect">
            <a:avLst>
              <a:gd name="adj" fmla="val 16667"/>
            </a:avLst>
          </a:prstGeom>
          <a:solidFill>
            <a:schemeClr val="accent6">
              <a:lumMod val="40000"/>
              <a:lumOff val="60000"/>
            </a:schemeClr>
          </a:solidFill>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82" name="_s1032"/>
          <p:cNvSpPr>
            <a:spLocks noChangeArrowheads="1"/>
          </p:cNvSpPr>
          <p:nvPr/>
        </p:nvSpPr>
        <p:spPr bwMode="auto">
          <a:xfrm>
            <a:off x="62008" y="4300403"/>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83" name="_s1032"/>
          <p:cNvSpPr>
            <a:spLocks noChangeArrowheads="1"/>
          </p:cNvSpPr>
          <p:nvPr/>
        </p:nvSpPr>
        <p:spPr bwMode="auto">
          <a:xfrm>
            <a:off x="942319" y="3634551"/>
            <a:ext cx="537018" cy="246350"/>
          </a:xfrm>
          <a:prstGeom prst="roundRect">
            <a:avLst>
              <a:gd name="adj" fmla="val 16667"/>
            </a:avLst>
          </a:prstGeom>
          <a:solidFill>
            <a:schemeClr val="accent6">
              <a:lumMod val="40000"/>
              <a:lumOff val="60000"/>
            </a:schemeClr>
          </a:solidFill>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84" name="_s1032"/>
          <p:cNvSpPr>
            <a:spLocks noChangeArrowheads="1"/>
          </p:cNvSpPr>
          <p:nvPr/>
        </p:nvSpPr>
        <p:spPr bwMode="auto">
          <a:xfrm>
            <a:off x="917551" y="4294017"/>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86" name="Line 19"/>
          <p:cNvSpPr>
            <a:spLocks noChangeShapeType="1"/>
          </p:cNvSpPr>
          <p:nvPr/>
        </p:nvSpPr>
        <p:spPr bwMode="auto">
          <a:xfrm flipV="1">
            <a:off x="2653212" y="2163265"/>
            <a:ext cx="0" cy="246025"/>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87" name="Line 19"/>
          <p:cNvSpPr>
            <a:spLocks noChangeShapeType="1"/>
          </p:cNvSpPr>
          <p:nvPr/>
        </p:nvSpPr>
        <p:spPr bwMode="auto">
          <a:xfrm flipV="1">
            <a:off x="397474" y="2629876"/>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03" name="Line 14"/>
          <p:cNvSpPr>
            <a:spLocks noChangeShapeType="1"/>
          </p:cNvSpPr>
          <p:nvPr/>
        </p:nvSpPr>
        <p:spPr bwMode="auto">
          <a:xfrm flipV="1">
            <a:off x="360612" y="3302200"/>
            <a:ext cx="0" cy="297434"/>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06" name="Line 19"/>
          <p:cNvSpPr>
            <a:spLocks noChangeShapeType="1"/>
          </p:cNvSpPr>
          <p:nvPr/>
        </p:nvSpPr>
        <p:spPr bwMode="auto">
          <a:xfrm flipV="1">
            <a:off x="3044841" y="3877819"/>
            <a:ext cx="1935" cy="19732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09" name="_s1033"/>
          <p:cNvSpPr>
            <a:spLocks noChangeArrowheads="1"/>
          </p:cNvSpPr>
          <p:nvPr/>
        </p:nvSpPr>
        <p:spPr bwMode="auto">
          <a:xfrm>
            <a:off x="5292080" y="1509359"/>
            <a:ext cx="2996006" cy="264031"/>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es-MX">
              <a:solidFill>
                <a:schemeClr val="tx1"/>
              </a:solidFill>
            </a:endParaRPr>
          </a:p>
        </p:txBody>
      </p:sp>
      <p:sp>
        <p:nvSpPr>
          <p:cNvPr id="122" name="_s1034"/>
          <p:cNvSpPr>
            <a:spLocks noChangeArrowheads="1"/>
          </p:cNvSpPr>
          <p:nvPr/>
        </p:nvSpPr>
        <p:spPr bwMode="auto">
          <a:xfrm>
            <a:off x="4834869" y="3104957"/>
            <a:ext cx="3479517" cy="198084"/>
          </a:xfrm>
          <a:prstGeom prst="roundRect">
            <a:avLst>
              <a:gd name="adj" fmla="val 16667"/>
            </a:avLst>
          </a:prstGeom>
          <a:ln w="38100">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MX" dirty="0"/>
              <a:t>OBJETIVO CENTRAL</a:t>
            </a:r>
          </a:p>
        </p:txBody>
      </p:sp>
      <p:sp>
        <p:nvSpPr>
          <p:cNvPr id="126" name="_s1032"/>
          <p:cNvSpPr>
            <a:spLocks noChangeArrowheads="1"/>
          </p:cNvSpPr>
          <p:nvPr/>
        </p:nvSpPr>
        <p:spPr bwMode="auto">
          <a:xfrm>
            <a:off x="6066013" y="3634631"/>
            <a:ext cx="536835" cy="21755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es-MX">
              <a:solidFill>
                <a:schemeClr val="tx1"/>
              </a:solidFill>
            </a:endParaRPr>
          </a:p>
        </p:txBody>
      </p:sp>
      <p:sp>
        <p:nvSpPr>
          <p:cNvPr id="133" name="_s1032"/>
          <p:cNvSpPr>
            <a:spLocks noChangeArrowheads="1"/>
          </p:cNvSpPr>
          <p:nvPr/>
        </p:nvSpPr>
        <p:spPr bwMode="auto">
          <a:xfrm>
            <a:off x="6918045" y="3619455"/>
            <a:ext cx="535428" cy="2414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es-MX">
              <a:solidFill>
                <a:schemeClr val="tx1"/>
              </a:solidFill>
            </a:endParaRPr>
          </a:p>
        </p:txBody>
      </p:sp>
      <p:sp>
        <p:nvSpPr>
          <p:cNvPr id="134" name="_s1032"/>
          <p:cNvSpPr>
            <a:spLocks noChangeArrowheads="1"/>
          </p:cNvSpPr>
          <p:nvPr/>
        </p:nvSpPr>
        <p:spPr bwMode="auto">
          <a:xfrm>
            <a:off x="4948222" y="3648180"/>
            <a:ext cx="565433" cy="22821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es-MX">
              <a:solidFill>
                <a:schemeClr val="tx1"/>
              </a:solidFill>
            </a:endParaRPr>
          </a:p>
        </p:txBody>
      </p:sp>
      <p:sp>
        <p:nvSpPr>
          <p:cNvPr id="145" name="_s1032"/>
          <p:cNvSpPr>
            <a:spLocks noChangeArrowheads="1"/>
          </p:cNvSpPr>
          <p:nvPr/>
        </p:nvSpPr>
        <p:spPr bwMode="auto">
          <a:xfrm>
            <a:off x="7831736" y="3636923"/>
            <a:ext cx="537018" cy="2463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es-MX">
              <a:solidFill>
                <a:schemeClr val="tx1"/>
              </a:solidFill>
            </a:endParaRPr>
          </a:p>
        </p:txBody>
      </p:sp>
      <p:sp>
        <p:nvSpPr>
          <p:cNvPr id="149" name="Rectangle 26"/>
          <p:cNvSpPr>
            <a:spLocks noChangeArrowheads="1"/>
          </p:cNvSpPr>
          <p:nvPr/>
        </p:nvSpPr>
        <p:spPr bwMode="auto">
          <a:xfrm rot="10800000">
            <a:off x="54054" y="1437387"/>
            <a:ext cx="246038" cy="72587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pPr algn="ctr"/>
            <a:r>
              <a:rPr lang="es-MX" sz="1000" dirty="0">
                <a:latin typeface="Arial" pitchFamily="34" charset="0"/>
                <a:cs typeface="Arial" pitchFamily="34" charset="0"/>
              </a:rPr>
              <a:t>EFECTOS</a:t>
            </a:r>
            <a:endParaRPr lang="es-ES" sz="1000" dirty="0">
              <a:latin typeface="Arial" pitchFamily="34" charset="0"/>
              <a:cs typeface="Arial" pitchFamily="34" charset="0"/>
            </a:endParaRPr>
          </a:p>
        </p:txBody>
      </p:sp>
      <p:sp>
        <p:nvSpPr>
          <p:cNvPr id="5" name="Rectángulo 4"/>
          <p:cNvSpPr/>
          <p:nvPr/>
        </p:nvSpPr>
        <p:spPr>
          <a:xfrm>
            <a:off x="5869865" y="1194627"/>
            <a:ext cx="1963486" cy="369332"/>
          </a:xfrm>
          <a:prstGeom prst="rect">
            <a:avLst/>
          </a:prstGeom>
        </p:spPr>
        <p:txBody>
          <a:bodyPr wrap="none">
            <a:spAutoFit/>
          </a:bodyPr>
          <a:lstStyle/>
          <a:p>
            <a:pPr algn="ctr"/>
            <a:r>
              <a:rPr lang="es-MX" b="1" dirty="0"/>
              <a:t>Árbol de Objetivos</a:t>
            </a:r>
            <a:endParaRPr lang="es-MX" b="1" dirty="0">
              <a:latin typeface="Arial" pitchFamily="34" charset="0"/>
              <a:cs typeface="Arial" pitchFamily="34" charset="0"/>
            </a:endParaRPr>
          </a:p>
        </p:txBody>
      </p:sp>
      <p:sp>
        <p:nvSpPr>
          <p:cNvPr id="150" name="Rectangle 26"/>
          <p:cNvSpPr>
            <a:spLocks noChangeArrowheads="1"/>
          </p:cNvSpPr>
          <p:nvPr/>
        </p:nvSpPr>
        <p:spPr bwMode="auto">
          <a:xfrm rot="10800000">
            <a:off x="26651" y="4695074"/>
            <a:ext cx="246038" cy="72587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pPr algn="ctr"/>
            <a:r>
              <a:rPr lang="es-MX" sz="1000" dirty="0" smtClean="0">
                <a:latin typeface="Arial" pitchFamily="34" charset="0"/>
                <a:cs typeface="Arial" pitchFamily="34" charset="0"/>
              </a:rPr>
              <a:t>CAUSAS</a:t>
            </a:r>
            <a:endParaRPr lang="es-ES" sz="1000" dirty="0">
              <a:latin typeface="Arial" pitchFamily="34" charset="0"/>
              <a:cs typeface="Arial" pitchFamily="34" charset="0"/>
            </a:endParaRPr>
          </a:p>
        </p:txBody>
      </p:sp>
      <p:sp>
        <p:nvSpPr>
          <p:cNvPr id="151" name="Rectangle 26"/>
          <p:cNvSpPr>
            <a:spLocks noChangeArrowheads="1"/>
          </p:cNvSpPr>
          <p:nvPr/>
        </p:nvSpPr>
        <p:spPr bwMode="auto">
          <a:xfrm rot="10800000">
            <a:off x="8534919" y="1543426"/>
            <a:ext cx="246038" cy="7154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pPr algn="ctr"/>
            <a:r>
              <a:rPr lang="es-MX" sz="1000" dirty="0" smtClean="0">
                <a:latin typeface="Arial" pitchFamily="34" charset="0"/>
                <a:cs typeface="Arial" pitchFamily="34" charset="0"/>
              </a:rPr>
              <a:t>FINES</a:t>
            </a:r>
            <a:endParaRPr lang="es-ES" sz="1000" dirty="0">
              <a:latin typeface="Arial" pitchFamily="34" charset="0"/>
              <a:cs typeface="Arial" pitchFamily="34" charset="0"/>
            </a:endParaRPr>
          </a:p>
        </p:txBody>
      </p:sp>
      <p:sp>
        <p:nvSpPr>
          <p:cNvPr id="152" name="Rectangle 26"/>
          <p:cNvSpPr>
            <a:spLocks noChangeArrowheads="1"/>
          </p:cNvSpPr>
          <p:nvPr/>
        </p:nvSpPr>
        <p:spPr bwMode="auto">
          <a:xfrm rot="10800000">
            <a:off x="8547694" y="3708076"/>
            <a:ext cx="246038" cy="7154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pPr algn="ctr"/>
            <a:r>
              <a:rPr lang="es-MX" sz="1000" dirty="0" smtClean="0">
                <a:latin typeface="Arial" pitchFamily="34" charset="0"/>
                <a:cs typeface="Arial" pitchFamily="34" charset="0"/>
              </a:rPr>
              <a:t>MEDIOS</a:t>
            </a:r>
            <a:endParaRPr lang="es-ES" sz="1000" dirty="0">
              <a:latin typeface="Arial" pitchFamily="34" charset="0"/>
              <a:cs typeface="Arial" pitchFamily="34" charset="0"/>
            </a:endParaRPr>
          </a:p>
        </p:txBody>
      </p:sp>
      <p:sp>
        <p:nvSpPr>
          <p:cNvPr id="98" name="_s1032"/>
          <p:cNvSpPr>
            <a:spLocks noChangeArrowheads="1"/>
          </p:cNvSpPr>
          <p:nvPr/>
        </p:nvSpPr>
        <p:spPr bwMode="auto">
          <a:xfrm>
            <a:off x="1648244" y="2415367"/>
            <a:ext cx="547340" cy="213285"/>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07" name="Line 19"/>
          <p:cNvSpPr>
            <a:spLocks noChangeShapeType="1"/>
          </p:cNvSpPr>
          <p:nvPr/>
        </p:nvSpPr>
        <p:spPr bwMode="auto">
          <a:xfrm flipV="1">
            <a:off x="1165657" y="2636339"/>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08" name="Line 19"/>
          <p:cNvSpPr>
            <a:spLocks noChangeShapeType="1"/>
          </p:cNvSpPr>
          <p:nvPr/>
        </p:nvSpPr>
        <p:spPr bwMode="auto">
          <a:xfrm flipV="1">
            <a:off x="1980557" y="2635195"/>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53" name="Line 19"/>
          <p:cNvSpPr>
            <a:spLocks noChangeShapeType="1"/>
          </p:cNvSpPr>
          <p:nvPr/>
        </p:nvSpPr>
        <p:spPr bwMode="auto">
          <a:xfrm flipH="1">
            <a:off x="1454767" y="2522008"/>
            <a:ext cx="172512" cy="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54" name="Line 19"/>
          <p:cNvSpPr>
            <a:spLocks noChangeShapeType="1"/>
          </p:cNvSpPr>
          <p:nvPr/>
        </p:nvSpPr>
        <p:spPr bwMode="auto">
          <a:xfrm flipH="1">
            <a:off x="2206282" y="2525087"/>
            <a:ext cx="172512" cy="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55" name="Line 19"/>
          <p:cNvSpPr>
            <a:spLocks noChangeShapeType="1"/>
          </p:cNvSpPr>
          <p:nvPr/>
        </p:nvSpPr>
        <p:spPr bwMode="auto">
          <a:xfrm flipV="1">
            <a:off x="2682119" y="2652700"/>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56" name="Line 19"/>
          <p:cNvSpPr>
            <a:spLocks noChangeShapeType="1"/>
          </p:cNvSpPr>
          <p:nvPr/>
        </p:nvSpPr>
        <p:spPr bwMode="auto">
          <a:xfrm flipH="1" flipV="1">
            <a:off x="1057740" y="1648348"/>
            <a:ext cx="0" cy="237702"/>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57" name="Line 19"/>
          <p:cNvSpPr>
            <a:spLocks noChangeShapeType="1"/>
          </p:cNvSpPr>
          <p:nvPr/>
        </p:nvSpPr>
        <p:spPr bwMode="auto">
          <a:xfrm flipH="1" flipV="1">
            <a:off x="2653212" y="1646514"/>
            <a:ext cx="0" cy="284168"/>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58" name="_s1034"/>
          <p:cNvSpPr>
            <a:spLocks noChangeArrowheads="1"/>
          </p:cNvSpPr>
          <p:nvPr/>
        </p:nvSpPr>
        <p:spPr bwMode="auto">
          <a:xfrm>
            <a:off x="5646114" y="1984272"/>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59" name="_s1034"/>
          <p:cNvSpPr>
            <a:spLocks noChangeArrowheads="1"/>
          </p:cNvSpPr>
          <p:nvPr/>
        </p:nvSpPr>
        <p:spPr bwMode="auto">
          <a:xfrm>
            <a:off x="7524227" y="2022636"/>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60" name="_s1034"/>
          <p:cNvSpPr>
            <a:spLocks noChangeArrowheads="1"/>
          </p:cNvSpPr>
          <p:nvPr/>
        </p:nvSpPr>
        <p:spPr bwMode="auto">
          <a:xfrm>
            <a:off x="6569033" y="2434881"/>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61" name="_s1034"/>
          <p:cNvSpPr>
            <a:spLocks noChangeArrowheads="1"/>
          </p:cNvSpPr>
          <p:nvPr/>
        </p:nvSpPr>
        <p:spPr bwMode="auto">
          <a:xfrm>
            <a:off x="5740117" y="2443691"/>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62" name="_s1034"/>
          <p:cNvSpPr>
            <a:spLocks noChangeArrowheads="1"/>
          </p:cNvSpPr>
          <p:nvPr/>
        </p:nvSpPr>
        <p:spPr bwMode="auto">
          <a:xfrm>
            <a:off x="4882938" y="2405952"/>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63" name="_s1034"/>
          <p:cNvSpPr>
            <a:spLocks noChangeArrowheads="1"/>
          </p:cNvSpPr>
          <p:nvPr/>
        </p:nvSpPr>
        <p:spPr bwMode="auto">
          <a:xfrm>
            <a:off x="7544515" y="2485007"/>
            <a:ext cx="541193" cy="203170"/>
          </a:xfrm>
          <a:prstGeom prst="roundRect">
            <a:avLst>
              <a:gd name="adj" fmla="val 16667"/>
            </a:avLst>
          </a:prstGeom>
          <a:ln w="3810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s-MX">
              <a:solidFill>
                <a:schemeClr val="tx1"/>
              </a:solidFill>
            </a:endParaRPr>
          </a:p>
        </p:txBody>
      </p:sp>
      <p:sp>
        <p:nvSpPr>
          <p:cNvPr id="164" name="Line 19"/>
          <p:cNvSpPr>
            <a:spLocks noChangeShapeType="1"/>
          </p:cNvSpPr>
          <p:nvPr/>
        </p:nvSpPr>
        <p:spPr bwMode="auto">
          <a:xfrm flipV="1">
            <a:off x="5020546" y="2012691"/>
            <a:ext cx="620406" cy="394959"/>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65" name="Line 19"/>
          <p:cNvSpPr>
            <a:spLocks noChangeShapeType="1"/>
          </p:cNvSpPr>
          <p:nvPr/>
        </p:nvSpPr>
        <p:spPr bwMode="auto">
          <a:xfrm flipH="1" flipV="1">
            <a:off x="5916710" y="1782307"/>
            <a:ext cx="0" cy="197180"/>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66" name="Line 19"/>
          <p:cNvSpPr>
            <a:spLocks noChangeShapeType="1"/>
          </p:cNvSpPr>
          <p:nvPr/>
        </p:nvSpPr>
        <p:spPr bwMode="auto">
          <a:xfrm flipH="1" flipV="1">
            <a:off x="7794823" y="1788598"/>
            <a:ext cx="0" cy="25057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67" name="Line 19"/>
          <p:cNvSpPr>
            <a:spLocks noChangeShapeType="1"/>
          </p:cNvSpPr>
          <p:nvPr/>
        </p:nvSpPr>
        <p:spPr bwMode="auto">
          <a:xfrm flipH="1" flipV="1">
            <a:off x="6211349" y="2029050"/>
            <a:ext cx="572782" cy="345396"/>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68" name="Line 19"/>
          <p:cNvSpPr>
            <a:spLocks noChangeShapeType="1"/>
          </p:cNvSpPr>
          <p:nvPr/>
        </p:nvSpPr>
        <p:spPr bwMode="auto">
          <a:xfrm flipH="1">
            <a:off x="5401440" y="2543158"/>
            <a:ext cx="300314" cy="1673"/>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69" name="Line 19"/>
          <p:cNvSpPr>
            <a:spLocks noChangeShapeType="1"/>
          </p:cNvSpPr>
          <p:nvPr/>
        </p:nvSpPr>
        <p:spPr bwMode="auto">
          <a:xfrm flipH="1">
            <a:off x="6303880" y="2559792"/>
            <a:ext cx="300314" cy="1673"/>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0" name="Line 19"/>
          <p:cNvSpPr>
            <a:spLocks noChangeShapeType="1"/>
          </p:cNvSpPr>
          <p:nvPr/>
        </p:nvSpPr>
        <p:spPr bwMode="auto">
          <a:xfrm flipV="1">
            <a:off x="7833351" y="2225806"/>
            <a:ext cx="0" cy="246025"/>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1" name="Line 19"/>
          <p:cNvSpPr>
            <a:spLocks noChangeShapeType="1"/>
          </p:cNvSpPr>
          <p:nvPr/>
        </p:nvSpPr>
        <p:spPr bwMode="auto">
          <a:xfrm flipV="1">
            <a:off x="5220756" y="2636339"/>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2" name="Line 19"/>
          <p:cNvSpPr>
            <a:spLocks noChangeShapeType="1"/>
          </p:cNvSpPr>
          <p:nvPr/>
        </p:nvSpPr>
        <p:spPr bwMode="auto">
          <a:xfrm flipV="1">
            <a:off x="6000530" y="2652700"/>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3" name="Line 19"/>
          <p:cNvSpPr>
            <a:spLocks noChangeShapeType="1"/>
          </p:cNvSpPr>
          <p:nvPr/>
        </p:nvSpPr>
        <p:spPr bwMode="auto">
          <a:xfrm flipV="1">
            <a:off x="6851608" y="2642300"/>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4" name="Line 19"/>
          <p:cNvSpPr>
            <a:spLocks noChangeShapeType="1"/>
          </p:cNvSpPr>
          <p:nvPr/>
        </p:nvSpPr>
        <p:spPr bwMode="auto">
          <a:xfrm flipV="1">
            <a:off x="7861771" y="2696081"/>
            <a:ext cx="10183" cy="44641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5" name="Line 19"/>
          <p:cNvSpPr>
            <a:spLocks noChangeShapeType="1"/>
          </p:cNvSpPr>
          <p:nvPr/>
        </p:nvSpPr>
        <p:spPr bwMode="auto">
          <a:xfrm flipH="1" flipV="1">
            <a:off x="7110226" y="2559792"/>
            <a:ext cx="400816" cy="15159"/>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76" name="_s1032"/>
          <p:cNvSpPr>
            <a:spLocks noChangeArrowheads="1"/>
          </p:cNvSpPr>
          <p:nvPr/>
        </p:nvSpPr>
        <p:spPr bwMode="auto">
          <a:xfrm>
            <a:off x="1874680" y="3614583"/>
            <a:ext cx="537018" cy="246350"/>
          </a:xfrm>
          <a:prstGeom prst="roundRect">
            <a:avLst>
              <a:gd name="adj" fmla="val 16667"/>
            </a:avLst>
          </a:prstGeom>
          <a:solidFill>
            <a:schemeClr val="accent6">
              <a:lumMod val="40000"/>
              <a:lumOff val="60000"/>
            </a:schemeClr>
          </a:solidFill>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77" name="_s1032"/>
          <p:cNvSpPr>
            <a:spLocks noChangeArrowheads="1"/>
          </p:cNvSpPr>
          <p:nvPr/>
        </p:nvSpPr>
        <p:spPr bwMode="auto">
          <a:xfrm>
            <a:off x="1871883" y="4292380"/>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78" name="_s1032"/>
          <p:cNvSpPr>
            <a:spLocks noChangeArrowheads="1"/>
          </p:cNvSpPr>
          <p:nvPr/>
        </p:nvSpPr>
        <p:spPr bwMode="auto">
          <a:xfrm>
            <a:off x="2783581" y="4325790"/>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79" name="_s1032"/>
          <p:cNvSpPr>
            <a:spLocks noChangeArrowheads="1"/>
          </p:cNvSpPr>
          <p:nvPr/>
        </p:nvSpPr>
        <p:spPr bwMode="auto">
          <a:xfrm>
            <a:off x="2783581" y="3969298"/>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80" name="_s1032"/>
          <p:cNvSpPr>
            <a:spLocks noChangeArrowheads="1"/>
          </p:cNvSpPr>
          <p:nvPr/>
        </p:nvSpPr>
        <p:spPr bwMode="auto">
          <a:xfrm>
            <a:off x="2772359" y="3641865"/>
            <a:ext cx="537018" cy="246350"/>
          </a:xfrm>
          <a:prstGeom prst="roundRect">
            <a:avLst>
              <a:gd name="adj" fmla="val 16667"/>
            </a:avLst>
          </a:prstGeom>
          <a:solidFill>
            <a:schemeClr val="accent6">
              <a:lumMod val="40000"/>
              <a:lumOff val="60000"/>
            </a:schemeClr>
          </a:solidFill>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81" name="Line 14"/>
          <p:cNvSpPr>
            <a:spLocks noChangeShapeType="1"/>
          </p:cNvSpPr>
          <p:nvPr/>
        </p:nvSpPr>
        <p:spPr bwMode="auto">
          <a:xfrm flipV="1">
            <a:off x="360612" y="3880901"/>
            <a:ext cx="0" cy="392362"/>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2" name="Line 14"/>
          <p:cNvSpPr>
            <a:spLocks noChangeShapeType="1"/>
          </p:cNvSpPr>
          <p:nvPr/>
        </p:nvSpPr>
        <p:spPr bwMode="auto">
          <a:xfrm flipV="1">
            <a:off x="1165657" y="3271538"/>
            <a:ext cx="10183" cy="32809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3" name="Line 14"/>
          <p:cNvSpPr>
            <a:spLocks noChangeShapeType="1"/>
          </p:cNvSpPr>
          <p:nvPr/>
        </p:nvSpPr>
        <p:spPr bwMode="auto">
          <a:xfrm flipV="1">
            <a:off x="1175840" y="3891772"/>
            <a:ext cx="0" cy="392362"/>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4" name="Line 14"/>
          <p:cNvSpPr>
            <a:spLocks noChangeShapeType="1"/>
          </p:cNvSpPr>
          <p:nvPr/>
        </p:nvSpPr>
        <p:spPr bwMode="auto">
          <a:xfrm flipV="1">
            <a:off x="2140216" y="3286966"/>
            <a:ext cx="10183" cy="32809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5" name="Line 14"/>
          <p:cNvSpPr>
            <a:spLocks noChangeShapeType="1"/>
          </p:cNvSpPr>
          <p:nvPr/>
        </p:nvSpPr>
        <p:spPr bwMode="auto">
          <a:xfrm flipV="1">
            <a:off x="2150399" y="3860933"/>
            <a:ext cx="0" cy="392362"/>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6" name="Line 14"/>
          <p:cNvSpPr>
            <a:spLocks noChangeShapeType="1"/>
          </p:cNvSpPr>
          <p:nvPr/>
        </p:nvSpPr>
        <p:spPr bwMode="auto">
          <a:xfrm flipV="1">
            <a:off x="3053949" y="3286488"/>
            <a:ext cx="10183" cy="32809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7" name="Line 19"/>
          <p:cNvSpPr>
            <a:spLocks noChangeShapeType="1"/>
          </p:cNvSpPr>
          <p:nvPr/>
        </p:nvSpPr>
        <p:spPr bwMode="auto">
          <a:xfrm flipH="1" flipV="1">
            <a:off x="3060975" y="4229557"/>
            <a:ext cx="3157" cy="108212"/>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8" name="Line 14"/>
          <p:cNvSpPr>
            <a:spLocks noChangeShapeType="1"/>
          </p:cNvSpPr>
          <p:nvPr/>
        </p:nvSpPr>
        <p:spPr bwMode="auto">
          <a:xfrm flipV="1">
            <a:off x="5210573" y="3287087"/>
            <a:ext cx="10183" cy="339836"/>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89" name="Line 14"/>
          <p:cNvSpPr>
            <a:spLocks noChangeShapeType="1"/>
          </p:cNvSpPr>
          <p:nvPr/>
        </p:nvSpPr>
        <p:spPr bwMode="auto">
          <a:xfrm flipV="1">
            <a:off x="6303880" y="3297201"/>
            <a:ext cx="10183" cy="32809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90" name="Line 14"/>
          <p:cNvSpPr>
            <a:spLocks noChangeShapeType="1"/>
          </p:cNvSpPr>
          <p:nvPr/>
        </p:nvSpPr>
        <p:spPr bwMode="auto">
          <a:xfrm flipV="1">
            <a:off x="7175576" y="3286488"/>
            <a:ext cx="10183" cy="32809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91" name="Line 14"/>
          <p:cNvSpPr>
            <a:spLocks noChangeShapeType="1"/>
          </p:cNvSpPr>
          <p:nvPr/>
        </p:nvSpPr>
        <p:spPr bwMode="auto">
          <a:xfrm flipV="1">
            <a:off x="8065420" y="3313770"/>
            <a:ext cx="10183" cy="328095"/>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92" name="_s1032"/>
          <p:cNvSpPr>
            <a:spLocks noChangeArrowheads="1"/>
          </p:cNvSpPr>
          <p:nvPr/>
        </p:nvSpPr>
        <p:spPr bwMode="auto">
          <a:xfrm>
            <a:off x="4966414" y="4300366"/>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93" name="_s1032"/>
          <p:cNvSpPr>
            <a:spLocks noChangeArrowheads="1"/>
          </p:cNvSpPr>
          <p:nvPr/>
        </p:nvSpPr>
        <p:spPr bwMode="auto">
          <a:xfrm>
            <a:off x="6110683" y="4280557"/>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94" name="_s1032"/>
          <p:cNvSpPr>
            <a:spLocks noChangeArrowheads="1"/>
          </p:cNvSpPr>
          <p:nvPr/>
        </p:nvSpPr>
        <p:spPr bwMode="auto">
          <a:xfrm>
            <a:off x="6987209" y="4292380"/>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95" name="_s1032"/>
          <p:cNvSpPr>
            <a:spLocks noChangeArrowheads="1"/>
          </p:cNvSpPr>
          <p:nvPr/>
        </p:nvSpPr>
        <p:spPr bwMode="auto">
          <a:xfrm>
            <a:off x="7829709" y="4011243"/>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96" name="_s1032"/>
          <p:cNvSpPr>
            <a:spLocks noChangeArrowheads="1"/>
          </p:cNvSpPr>
          <p:nvPr/>
        </p:nvSpPr>
        <p:spPr bwMode="auto">
          <a:xfrm>
            <a:off x="7844511" y="4363535"/>
            <a:ext cx="537018" cy="246350"/>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MX">
              <a:solidFill>
                <a:schemeClr val="tx1"/>
              </a:solidFill>
            </a:endParaRPr>
          </a:p>
        </p:txBody>
      </p:sp>
      <p:sp>
        <p:nvSpPr>
          <p:cNvPr id="197" name="Line 14"/>
          <p:cNvSpPr>
            <a:spLocks noChangeShapeType="1"/>
          </p:cNvSpPr>
          <p:nvPr/>
        </p:nvSpPr>
        <p:spPr bwMode="auto">
          <a:xfrm flipV="1">
            <a:off x="5230938" y="3891301"/>
            <a:ext cx="0" cy="392362"/>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98" name="Line 14"/>
          <p:cNvSpPr>
            <a:spLocks noChangeShapeType="1"/>
          </p:cNvSpPr>
          <p:nvPr/>
        </p:nvSpPr>
        <p:spPr bwMode="auto">
          <a:xfrm flipH="1" flipV="1">
            <a:off x="6358116" y="3837194"/>
            <a:ext cx="9033" cy="45305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199" name="Line 14"/>
          <p:cNvSpPr>
            <a:spLocks noChangeShapeType="1"/>
          </p:cNvSpPr>
          <p:nvPr/>
        </p:nvSpPr>
        <p:spPr bwMode="auto">
          <a:xfrm flipH="1" flipV="1">
            <a:off x="7243242" y="3852184"/>
            <a:ext cx="7560" cy="460303"/>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200" name="Line 19"/>
          <p:cNvSpPr>
            <a:spLocks noChangeShapeType="1"/>
          </p:cNvSpPr>
          <p:nvPr/>
        </p:nvSpPr>
        <p:spPr bwMode="auto">
          <a:xfrm flipV="1">
            <a:off x="8128367" y="3877032"/>
            <a:ext cx="1935" cy="156519"/>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201" name="Line 19"/>
          <p:cNvSpPr>
            <a:spLocks noChangeShapeType="1"/>
          </p:cNvSpPr>
          <p:nvPr/>
        </p:nvSpPr>
        <p:spPr bwMode="auto">
          <a:xfrm flipH="1" flipV="1">
            <a:off x="8127328" y="4211065"/>
            <a:ext cx="1039" cy="152470"/>
          </a:xfrm>
          <a:prstGeom prst="line">
            <a:avLst/>
          </a:prstGeom>
          <a:ln w="381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Tree>
    <p:extLst>
      <p:ext uri="{BB962C8B-B14F-4D97-AF65-F5344CB8AC3E}">
        <p14:creationId xmlns:p14="http://schemas.microsoft.com/office/powerpoint/2010/main" val="1641344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88640"/>
            <a:ext cx="7920880" cy="539035"/>
          </a:xfrm>
        </p:spPr>
        <p:txBody>
          <a:bodyPr>
            <a:noAutofit/>
          </a:bodyPr>
          <a:lstStyle/>
          <a:p>
            <a:pPr marL="0" indent="0" algn="ctr">
              <a:buNone/>
            </a:pPr>
            <a:r>
              <a:rPr lang="es-MX" sz="3500" b="1" dirty="0" smtClean="0">
                <a:latin typeface="Apple Chancery" charset="0"/>
                <a:ea typeface="Apple Chancery" charset="0"/>
                <a:cs typeface="Apple Chancery" charset="0"/>
              </a:rPr>
              <a:t>Estructura Analítica del Programa (EAP)</a:t>
            </a:r>
          </a:p>
        </p:txBody>
      </p:sp>
      <p:sp>
        <p:nvSpPr>
          <p:cNvPr id="4" name="2 Marcador de contenido"/>
          <p:cNvSpPr txBox="1">
            <a:spLocks/>
          </p:cNvSpPr>
          <p:nvPr/>
        </p:nvSpPr>
        <p:spPr>
          <a:xfrm>
            <a:off x="539552" y="1250673"/>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2400" dirty="0"/>
              <a:t>La EAP se estructura desde abajo hacia arriba, estableciendo una jerarquía vertical, de tal modo que las actividades aparecen en el parte inferior del árbol, se sube un nivel para los componentes (servicios), otro para propósito y finalmente en la parte superior se encontrará el fin del programa.</a:t>
            </a:r>
          </a:p>
          <a:p>
            <a:pPr marL="0" indent="0">
              <a:buNone/>
            </a:pPr>
            <a:endParaRPr lang="es-MX"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01008"/>
            <a:ext cx="7776864" cy="328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82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2058" y="188640"/>
            <a:ext cx="8208912" cy="395019"/>
          </a:xfrm>
        </p:spPr>
        <p:txBody>
          <a:bodyPr>
            <a:noAutofit/>
          </a:bodyPr>
          <a:lstStyle/>
          <a:p>
            <a:pPr marL="0" indent="0" algn="ctr">
              <a:buNone/>
            </a:pPr>
            <a:r>
              <a:rPr lang="es-MX" sz="3500" b="1" dirty="0" smtClean="0">
                <a:latin typeface="Apple Chancery" charset="0"/>
                <a:ea typeface="Apple Chancery" charset="0"/>
                <a:cs typeface="Apple Chancery" charset="0"/>
              </a:rPr>
              <a:t>Matriz de Indicadores para Resultados (MIR)</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lnSpc>
                <a:spcPct val="90000"/>
              </a:lnSpc>
              <a:spcBef>
                <a:spcPct val="50000"/>
              </a:spcBef>
              <a:buFont typeface="Wingdings" pitchFamily="2" charset="2"/>
              <a:buChar char="v"/>
            </a:pPr>
            <a:r>
              <a:rPr lang="es-MX" dirty="0"/>
              <a:t>La elaboración de una Matriz de Indicadores para Resultados implica realizar ordenadamente cada una de las etapas de la metodología de marco lógico para lograr un mejor proceso de planeación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59" y="4077072"/>
            <a:ext cx="8546713" cy="19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24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332656"/>
            <a:ext cx="7920880" cy="395019"/>
          </a:xfrm>
        </p:spPr>
        <p:txBody>
          <a:bodyPr>
            <a:noAutofit/>
          </a:bodyPr>
          <a:lstStyle/>
          <a:p>
            <a:pPr marL="0" indent="0" algn="ctr">
              <a:buNone/>
            </a:pPr>
            <a:r>
              <a:rPr lang="es-MX" sz="3500" b="1" dirty="0" smtClean="0">
                <a:latin typeface="Apple Chancery" charset="0"/>
                <a:ea typeface="Apple Chancery" charset="0"/>
                <a:cs typeface="Apple Chancery" charset="0"/>
              </a:rPr>
              <a:t>Matriz de Indicadores para Resultados (MIR)</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dirty="0"/>
              <a:t>La MIR presenta en forma resumida los aspectos más importantes del programa</a:t>
            </a:r>
            <a:r>
              <a:rPr lang="es-MX" dirty="0" smtClean="0"/>
              <a:t>.</a:t>
            </a:r>
          </a:p>
          <a:p>
            <a:pPr marL="0" indent="0">
              <a:buNone/>
            </a:pPr>
            <a:endParaRPr lang="es-MX" dirty="0"/>
          </a:p>
          <a:p>
            <a:pPr marL="0" indent="0">
              <a:buNone/>
            </a:pPr>
            <a:r>
              <a:rPr lang="es-MX" b="1" dirty="0"/>
              <a:t>Columnas:</a:t>
            </a:r>
          </a:p>
          <a:p>
            <a:r>
              <a:rPr lang="es-MX" dirty="0"/>
              <a:t>Resumen narrativo de los objetivos y actividades</a:t>
            </a:r>
          </a:p>
          <a:p>
            <a:r>
              <a:rPr lang="es-MX" dirty="0"/>
              <a:t>Indicadores (Resultados específicos a alcanzar)</a:t>
            </a:r>
          </a:p>
          <a:p>
            <a:r>
              <a:rPr lang="es-MX" dirty="0"/>
              <a:t>Medios de Verificación</a:t>
            </a:r>
          </a:p>
          <a:p>
            <a:r>
              <a:rPr lang="es-MX" dirty="0"/>
              <a:t>Supuestos (factores externos que implican riesgos</a:t>
            </a:r>
            <a:r>
              <a:rPr lang="es-MX" dirty="0" smtClean="0"/>
              <a:t>)</a:t>
            </a:r>
          </a:p>
          <a:p>
            <a:endParaRPr lang="es-MX" dirty="0"/>
          </a:p>
          <a:p>
            <a:pPr marL="0" indent="0">
              <a:buNone/>
            </a:pPr>
            <a:r>
              <a:rPr lang="es-MX" b="1" dirty="0"/>
              <a:t>Filas:</a:t>
            </a:r>
          </a:p>
          <a:p>
            <a:r>
              <a:rPr lang="es-MX" dirty="0"/>
              <a:t>Fin al cual el programa contribuye.</a:t>
            </a:r>
          </a:p>
          <a:p>
            <a:r>
              <a:rPr lang="es-MX" dirty="0"/>
              <a:t>Propósito logrado cuando el programa ha sido ejecutado</a:t>
            </a:r>
          </a:p>
          <a:p>
            <a:r>
              <a:rPr lang="es-MX" dirty="0"/>
              <a:t>Componentes (servicios) completados en el transcurso de la ejecución del programa</a:t>
            </a:r>
          </a:p>
          <a:p>
            <a:r>
              <a:rPr lang="es-MX" dirty="0"/>
              <a:t>Actividades requeridas para producir los Componentes/Servicios</a:t>
            </a:r>
          </a:p>
        </p:txBody>
      </p:sp>
    </p:spTree>
    <p:extLst>
      <p:ext uri="{BB962C8B-B14F-4D97-AF65-F5344CB8AC3E}">
        <p14:creationId xmlns:p14="http://schemas.microsoft.com/office/powerpoint/2010/main" val="20058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886700" cy="1325563"/>
          </a:xfrm>
        </p:spPr>
        <p:txBody>
          <a:bodyPr>
            <a:normAutofit/>
          </a:bodyPr>
          <a:lstStyle/>
          <a:p>
            <a:pPr algn="ctr"/>
            <a:r>
              <a:rPr lang="es-ES_tradnl" sz="3500" b="1" dirty="0" smtClean="0"/>
              <a:t>PLANEACI</a:t>
            </a:r>
            <a:r>
              <a:rPr lang="es-ES" sz="3500" b="1" dirty="0" smtClean="0"/>
              <a:t>ÓN</a:t>
            </a:r>
            <a:br>
              <a:rPr lang="es-ES" sz="3500" b="1" dirty="0" smtClean="0"/>
            </a:br>
            <a:r>
              <a:rPr lang="es-ES" sz="3500" b="1" dirty="0" smtClean="0"/>
              <a:t>PLAN DE DESARROLLO NACIONAL</a:t>
            </a:r>
            <a:endParaRPr lang="es-ES_tradnl" sz="3500" b="1" dirty="0"/>
          </a:p>
        </p:txBody>
      </p:sp>
      <p:sp>
        <p:nvSpPr>
          <p:cNvPr id="3" name="CuadroTexto 2"/>
          <p:cNvSpPr txBox="1"/>
          <p:nvPr/>
        </p:nvSpPr>
        <p:spPr>
          <a:xfrm>
            <a:off x="1588168" y="2005263"/>
            <a:ext cx="184731" cy="369332"/>
          </a:xfrm>
          <a:prstGeom prst="rect">
            <a:avLst/>
          </a:prstGeom>
          <a:noFill/>
        </p:spPr>
        <p:txBody>
          <a:bodyPr wrap="none" rtlCol="0">
            <a:spAutoFit/>
          </a:bodyPr>
          <a:lstStyle/>
          <a:p>
            <a:endParaRPr lang="es-ES_tradnl" dirty="0"/>
          </a:p>
        </p:txBody>
      </p:sp>
      <p:sp>
        <p:nvSpPr>
          <p:cNvPr id="9" name="CuadroTexto 8"/>
          <p:cNvSpPr txBox="1"/>
          <p:nvPr/>
        </p:nvSpPr>
        <p:spPr>
          <a:xfrm>
            <a:off x="323528" y="1325563"/>
            <a:ext cx="8640960" cy="4955203"/>
          </a:xfrm>
          <a:prstGeom prst="rect">
            <a:avLst/>
          </a:prstGeom>
          <a:noFill/>
        </p:spPr>
        <p:txBody>
          <a:bodyPr wrap="square" rtlCol="0">
            <a:spAutoFit/>
          </a:bodyPr>
          <a:lstStyle/>
          <a:p>
            <a:pPr fontAlgn="ctr"/>
            <a:r>
              <a:rPr lang="es-ES_tradnl" sz="2000" b="1" dirty="0" smtClean="0"/>
              <a:t>OBJETIVOS</a:t>
            </a:r>
            <a:r>
              <a:rPr lang="es-ES_tradnl" sz="2000" b="1" dirty="0"/>
              <a:t>, ESTRATEGÍAS Y LINEAS DE </a:t>
            </a:r>
            <a:r>
              <a:rPr lang="es-ES_tradnl" sz="2000" b="1" dirty="0" smtClean="0"/>
              <a:t>ACCIÓN:</a:t>
            </a:r>
            <a:endParaRPr lang="es-ES_tradnl" sz="2000" b="1" dirty="0"/>
          </a:p>
          <a:p>
            <a:pPr fontAlgn="ctr"/>
            <a:r>
              <a:rPr lang="es-ES_tradnl" dirty="0"/>
              <a:t> </a:t>
            </a:r>
          </a:p>
          <a:p>
            <a:pPr fontAlgn="ctr"/>
            <a:r>
              <a:rPr lang="es-ES_tradnl" sz="2000" b="1" dirty="0"/>
              <a:t>OBJETIVO: </a:t>
            </a:r>
            <a:r>
              <a:rPr lang="es-ES_tradnl" b="1" dirty="0">
                <a:solidFill>
                  <a:srgbClr val="FF0000"/>
                </a:solidFill>
              </a:rPr>
              <a:t>Salvaguardar a la población, a sus bienes y a su entorno ante un desastre de origen natural o humano.</a:t>
            </a:r>
            <a:r>
              <a:rPr lang="es-ES_tradnl" dirty="0"/>
              <a:t/>
            </a:r>
            <a:br>
              <a:rPr lang="es-ES_tradnl" dirty="0"/>
            </a:br>
            <a:endParaRPr lang="es-ES_tradnl" dirty="0"/>
          </a:p>
          <a:p>
            <a:pPr fontAlgn="ctr"/>
            <a:r>
              <a:rPr lang="es-ES_tradnl" sz="2000" b="1" dirty="0"/>
              <a:t>ESTRATEGIA: </a:t>
            </a:r>
            <a:r>
              <a:rPr lang="es-ES_tradnl" dirty="0"/>
              <a:t>Política estratégica para la prevención de desastres.</a:t>
            </a:r>
          </a:p>
          <a:p>
            <a:pPr fontAlgn="ctr"/>
            <a:endParaRPr lang="es-ES_tradnl" dirty="0" smtClean="0"/>
          </a:p>
          <a:p>
            <a:pPr fontAlgn="ctr"/>
            <a:endParaRPr lang="es-ES_tradnl" dirty="0"/>
          </a:p>
          <a:p>
            <a:pPr fontAlgn="ctr"/>
            <a:r>
              <a:rPr lang="es-ES_tradnl" sz="2000" b="1" dirty="0" smtClean="0"/>
              <a:t>LÍNEAS </a:t>
            </a:r>
            <a:r>
              <a:rPr lang="es-ES_tradnl" sz="2000" b="1" dirty="0"/>
              <a:t>DE ACCIÓN: </a:t>
            </a:r>
            <a:endParaRPr lang="es-ES_tradnl" sz="2000" b="1" dirty="0" smtClean="0"/>
          </a:p>
          <a:p>
            <a:pPr fontAlgn="ctr"/>
            <a:endParaRPr lang="es-ES_tradnl" sz="2000" b="1" dirty="0"/>
          </a:p>
          <a:p>
            <a:pPr fontAlgn="ctr"/>
            <a:r>
              <a:rPr lang="es-ES_tradnl" dirty="0"/>
              <a:t>Promover y consolidar la elaboración de un Atlas Nacional de Riesgos a nivel federal, estatal y municipal, asegurando su homogeneidad.</a:t>
            </a:r>
          </a:p>
          <a:p>
            <a:pPr fontAlgn="ctr"/>
            <a:endParaRPr lang="es-ES_tradnl" dirty="0" smtClean="0"/>
          </a:p>
          <a:p>
            <a:pPr fontAlgn="ctr"/>
            <a:r>
              <a:rPr lang="es-ES_tradnl" b="1" dirty="0" smtClean="0">
                <a:solidFill>
                  <a:srgbClr val="FF0000"/>
                </a:solidFill>
              </a:rPr>
              <a:t>Fomentar </a:t>
            </a:r>
            <a:r>
              <a:rPr lang="es-ES_tradnl" b="1" dirty="0">
                <a:solidFill>
                  <a:srgbClr val="FF0000"/>
                </a:solidFill>
              </a:rPr>
              <a:t>la cultura de protección civil y la autoprotección.</a:t>
            </a:r>
          </a:p>
          <a:p>
            <a:pPr fontAlgn="ctr"/>
            <a:endParaRPr lang="es-ES_tradnl" dirty="0" smtClean="0"/>
          </a:p>
          <a:p>
            <a:pPr fontAlgn="ctr"/>
            <a:r>
              <a:rPr lang="es-ES_tradnl" dirty="0" smtClean="0"/>
              <a:t>Fomentar</a:t>
            </a:r>
            <a:r>
              <a:rPr lang="es-ES_tradnl" dirty="0"/>
              <a:t>, desarrollar y promover Normas Oficiales Mexicanas para la consolidación del Sistema Nacional de Protección Civil.</a:t>
            </a:r>
          </a:p>
        </p:txBody>
      </p:sp>
    </p:spTree>
    <p:extLst>
      <p:ext uri="{BB962C8B-B14F-4D97-AF65-F5344CB8AC3E}">
        <p14:creationId xmlns:p14="http://schemas.microsoft.com/office/powerpoint/2010/main" val="936133108"/>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332433"/>
            <a:ext cx="7920880" cy="395242"/>
          </a:xfrm>
        </p:spPr>
        <p:txBody>
          <a:bodyPr>
            <a:noAutofit/>
          </a:bodyPr>
          <a:lstStyle/>
          <a:p>
            <a:pPr marL="0" indent="0" algn="ctr">
              <a:buNone/>
            </a:pPr>
            <a:r>
              <a:rPr lang="es-MX" sz="3500" b="1" dirty="0" smtClean="0">
                <a:latin typeface="Apple Chancery" charset="0"/>
                <a:ea typeface="Apple Chancery" charset="0"/>
                <a:cs typeface="Apple Chancery" charset="0"/>
              </a:rPr>
              <a:t>Matriz de Indicadores para Resultados (MIR)</a:t>
            </a:r>
          </a:p>
        </p:txBody>
      </p:sp>
      <p:grpSp>
        <p:nvGrpSpPr>
          <p:cNvPr id="5" name="Group 4"/>
          <p:cNvGrpSpPr>
            <a:grpSpLocks/>
          </p:cNvGrpSpPr>
          <p:nvPr/>
        </p:nvGrpSpPr>
        <p:grpSpPr bwMode="auto">
          <a:xfrm>
            <a:off x="2426062" y="2708920"/>
            <a:ext cx="6178550" cy="3727450"/>
            <a:chOff x="864" y="1506"/>
            <a:chExt cx="3892" cy="2348"/>
          </a:xfrm>
          <a:noFill/>
        </p:grpSpPr>
        <p:sp>
          <p:nvSpPr>
            <p:cNvPr id="7" name="Rectangle 5"/>
            <p:cNvSpPr>
              <a:spLocks noChangeArrowheads="1"/>
            </p:cNvSpPr>
            <p:nvPr/>
          </p:nvSpPr>
          <p:spPr bwMode="auto">
            <a:xfrm>
              <a:off x="2810" y="2094"/>
              <a:ext cx="973"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8" name="Rectangle 6"/>
            <p:cNvSpPr>
              <a:spLocks noChangeArrowheads="1"/>
            </p:cNvSpPr>
            <p:nvPr/>
          </p:nvSpPr>
          <p:spPr bwMode="auto">
            <a:xfrm>
              <a:off x="3784" y="2094"/>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9" name="Rectangle 7"/>
            <p:cNvSpPr>
              <a:spLocks noChangeArrowheads="1"/>
            </p:cNvSpPr>
            <p:nvPr/>
          </p:nvSpPr>
          <p:spPr bwMode="auto">
            <a:xfrm>
              <a:off x="2810" y="3268"/>
              <a:ext cx="973"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0" name="Rectangle 8"/>
            <p:cNvSpPr>
              <a:spLocks noChangeArrowheads="1"/>
            </p:cNvSpPr>
            <p:nvPr/>
          </p:nvSpPr>
          <p:spPr bwMode="auto">
            <a:xfrm>
              <a:off x="3784" y="3268"/>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1" name="Rectangle 9"/>
            <p:cNvSpPr>
              <a:spLocks noChangeArrowheads="1"/>
            </p:cNvSpPr>
            <p:nvPr/>
          </p:nvSpPr>
          <p:spPr bwMode="auto">
            <a:xfrm>
              <a:off x="2810" y="2680"/>
              <a:ext cx="973"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2" name="Rectangle 10"/>
            <p:cNvSpPr>
              <a:spLocks noChangeArrowheads="1"/>
            </p:cNvSpPr>
            <p:nvPr/>
          </p:nvSpPr>
          <p:spPr bwMode="auto">
            <a:xfrm>
              <a:off x="3784" y="2680"/>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3" name="Rectangle 11"/>
            <p:cNvSpPr>
              <a:spLocks noChangeArrowheads="1"/>
            </p:cNvSpPr>
            <p:nvPr/>
          </p:nvSpPr>
          <p:spPr bwMode="auto">
            <a:xfrm>
              <a:off x="1834" y="2094"/>
              <a:ext cx="973"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4" name="Rectangle 12"/>
            <p:cNvSpPr>
              <a:spLocks noChangeArrowheads="1"/>
            </p:cNvSpPr>
            <p:nvPr/>
          </p:nvSpPr>
          <p:spPr bwMode="auto">
            <a:xfrm>
              <a:off x="2810" y="1506"/>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5" name="Rectangle 13"/>
            <p:cNvSpPr>
              <a:spLocks noChangeArrowheads="1"/>
            </p:cNvSpPr>
            <p:nvPr/>
          </p:nvSpPr>
          <p:spPr bwMode="auto">
            <a:xfrm>
              <a:off x="3784" y="1506"/>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6" name="Rectangle 14"/>
            <p:cNvSpPr>
              <a:spLocks noChangeArrowheads="1"/>
            </p:cNvSpPr>
            <p:nvPr/>
          </p:nvSpPr>
          <p:spPr bwMode="auto">
            <a:xfrm>
              <a:off x="864" y="1506"/>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ES" b="1">
                <a:latin typeface="+mn-lt"/>
              </a:endParaRPr>
            </a:p>
          </p:txBody>
        </p:sp>
        <p:sp>
          <p:nvSpPr>
            <p:cNvPr id="17" name="Rectangle 15"/>
            <p:cNvSpPr>
              <a:spLocks noChangeArrowheads="1"/>
            </p:cNvSpPr>
            <p:nvPr/>
          </p:nvSpPr>
          <p:spPr bwMode="auto">
            <a:xfrm>
              <a:off x="1835" y="1506"/>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8" name="Rectangle 16"/>
            <p:cNvSpPr>
              <a:spLocks noChangeArrowheads="1"/>
            </p:cNvSpPr>
            <p:nvPr/>
          </p:nvSpPr>
          <p:spPr bwMode="auto">
            <a:xfrm>
              <a:off x="1834" y="3268"/>
              <a:ext cx="973"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19" name="Rectangle 17"/>
            <p:cNvSpPr>
              <a:spLocks noChangeArrowheads="1"/>
            </p:cNvSpPr>
            <p:nvPr/>
          </p:nvSpPr>
          <p:spPr bwMode="auto">
            <a:xfrm>
              <a:off x="1834" y="2680"/>
              <a:ext cx="973"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CL">
                <a:latin typeface="+mn-lt"/>
              </a:endParaRPr>
            </a:p>
          </p:txBody>
        </p:sp>
        <p:sp>
          <p:nvSpPr>
            <p:cNvPr id="20" name="Rectangle 18"/>
            <p:cNvSpPr>
              <a:spLocks noChangeArrowheads="1"/>
            </p:cNvSpPr>
            <p:nvPr/>
          </p:nvSpPr>
          <p:spPr bwMode="auto">
            <a:xfrm>
              <a:off x="864" y="2094"/>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ES" b="1">
                <a:latin typeface="+mn-lt"/>
              </a:endParaRPr>
            </a:p>
          </p:txBody>
        </p:sp>
        <p:sp>
          <p:nvSpPr>
            <p:cNvPr id="21" name="Rectangle 19"/>
            <p:cNvSpPr>
              <a:spLocks noChangeArrowheads="1"/>
            </p:cNvSpPr>
            <p:nvPr/>
          </p:nvSpPr>
          <p:spPr bwMode="auto">
            <a:xfrm>
              <a:off x="864" y="2682"/>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ES" b="1">
                <a:latin typeface="+mn-lt"/>
              </a:endParaRPr>
            </a:p>
          </p:txBody>
        </p:sp>
        <p:sp>
          <p:nvSpPr>
            <p:cNvPr id="22" name="Rectangle 20"/>
            <p:cNvSpPr>
              <a:spLocks noChangeArrowheads="1"/>
            </p:cNvSpPr>
            <p:nvPr/>
          </p:nvSpPr>
          <p:spPr bwMode="auto">
            <a:xfrm>
              <a:off x="864" y="3268"/>
              <a:ext cx="972" cy="586"/>
            </a:xfrm>
            <a:prstGeom prst="rect">
              <a:avLst/>
            </a:prstGeom>
            <a:grpFill/>
            <a:ln>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es-ES" b="1">
                <a:latin typeface="+mn-lt"/>
              </a:endParaRPr>
            </a:p>
          </p:txBody>
        </p:sp>
      </p:grpSp>
      <p:sp>
        <p:nvSpPr>
          <p:cNvPr id="23" name="AutoShape 3"/>
          <p:cNvSpPr>
            <a:spLocks noChangeArrowheads="1"/>
          </p:cNvSpPr>
          <p:nvPr/>
        </p:nvSpPr>
        <p:spPr bwMode="auto">
          <a:xfrm rot="16200000">
            <a:off x="1606912" y="2818458"/>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24" name="Text Box 25"/>
          <p:cNvSpPr txBox="1">
            <a:spLocks noChangeArrowheads="1"/>
          </p:cNvSpPr>
          <p:nvPr/>
        </p:nvSpPr>
        <p:spPr bwMode="auto">
          <a:xfrm>
            <a:off x="1168762" y="2908946"/>
            <a:ext cx="469900" cy="369888"/>
          </a:xfrm>
          <a:prstGeom prst="rect">
            <a:avLst/>
          </a:prstGeom>
          <a:noFill/>
          <a:ln w="9525">
            <a:noFill/>
            <a:miter lim="800000"/>
            <a:headEnd/>
            <a:tailEnd/>
          </a:ln>
        </p:spPr>
        <p:txBody>
          <a:bodyPr wrap="none">
            <a:spAutoFit/>
          </a:bodyPr>
          <a:lstStyle/>
          <a:p>
            <a:pPr algn="ctr" eaLnBrk="0" hangingPunct="0"/>
            <a:r>
              <a:rPr lang="en-US" b="1">
                <a:latin typeface="+mn-lt"/>
              </a:rPr>
              <a:t>Fin</a:t>
            </a:r>
          </a:p>
        </p:txBody>
      </p:sp>
      <p:sp>
        <p:nvSpPr>
          <p:cNvPr id="25" name="AutoShape 22"/>
          <p:cNvSpPr>
            <a:spLocks noChangeArrowheads="1"/>
          </p:cNvSpPr>
          <p:nvPr/>
        </p:nvSpPr>
        <p:spPr bwMode="auto">
          <a:xfrm rot="16200000">
            <a:off x="1631717" y="3704258"/>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26" name="Text Box 26"/>
          <p:cNvSpPr txBox="1">
            <a:spLocks noChangeArrowheads="1"/>
          </p:cNvSpPr>
          <p:nvPr/>
        </p:nvSpPr>
        <p:spPr bwMode="auto">
          <a:xfrm>
            <a:off x="444862" y="3870971"/>
            <a:ext cx="1106488" cy="369888"/>
          </a:xfrm>
          <a:prstGeom prst="rect">
            <a:avLst/>
          </a:prstGeom>
          <a:noFill/>
          <a:ln w="9525">
            <a:noFill/>
            <a:miter lim="800000"/>
            <a:headEnd/>
            <a:tailEnd/>
          </a:ln>
        </p:spPr>
        <p:txBody>
          <a:bodyPr wrap="none">
            <a:spAutoFit/>
          </a:bodyPr>
          <a:lstStyle/>
          <a:p>
            <a:pPr algn="ctr" eaLnBrk="0" hangingPunct="0"/>
            <a:r>
              <a:rPr lang="en-US" b="1">
                <a:latin typeface="+mn-lt"/>
              </a:rPr>
              <a:t>Propósito</a:t>
            </a:r>
          </a:p>
        </p:txBody>
      </p:sp>
      <p:sp>
        <p:nvSpPr>
          <p:cNvPr id="27" name="AutoShape 24"/>
          <p:cNvSpPr>
            <a:spLocks noChangeArrowheads="1"/>
          </p:cNvSpPr>
          <p:nvPr/>
        </p:nvSpPr>
        <p:spPr bwMode="auto">
          <a:xfrm rot="16200000">
            <a:off x="1562462" y="5628332"/>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28" name="Text Box 28"/>
          <p:cNvSpPr txBox="1">
            <a:spLocks noChangeArrowheads="1"/>
          </p:cNvSpPr>
          <p:nvPr/>
        </p:nvSpPr>
        <p:spPr bwMode="auto">
          <a:xfrm>
            <a:off x="217850" y="5728345"/>
            <a:ext cx="1289050" cy="369888"/>
          </a:xfrm>
          <a:prstGeom prst="rect">
            <a:avLst/>
          </a:prstGeom>
          <a:noFill/>
          <a:ln w="9525">
            <a:noFill/>
            <a:miter lim="800000"/>
            <a:headEnd/>
            <a:tailEnd/>
          </a:ln>
        </p:spPr>
        <p:txBody>
          <a:bodyPr wrap="none">
            <a:spAutoFit/>
          </a:bodyPr>
          <a:lstStyle/>
          <a:p>
            <a:pPr algn="ctr" eaLnBrk="0" hangingPunct="0"/>
            <a:r>
              <a:rPr lang="en-US" b="1">
                <a:latin typeface="+mn-lt"/>
              </a:rPr>
              <a:t>Actividades</a:t>
            </a:r>
          </a:p>
        </p:txBody>
      </p:sp>
      <p:sp>
        <p:nvSpPr>
          <p:cNvPr id="29" name="AutoShape 30"/>
          <p:cNvSpPr>
            <a:spLocks noChangeArrowheads="1"/>
          </p:cNvSpPr>
          <p:nvPr/>
        </p:nvSpPr>
        <p:spPr bwMode="auto">
          <a:xfrm>
            <a:off x="2826113" y="2016770"/>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30" name="Text Box 31"/>
          <p:cNvSpPr txBox="1">
            <a:spLocks noChangeArrowheads="1"/>
          </p:cNvSpPr>
          <p:nvPr/>
        </p:nvSpPr>
        <p:spPr bwMode="auto">
          <a:xfrm>
            <a:off x="2718163" y="1483370"/>
            <a:ext cx="1071563" cy="369888"/>
          </a:xfrm>
          <a:prstGeom prst="rect">
            <a:avLst/>
          </a:prstGeom>
          <a:noFill/>
          <a:ln w="9525">
            <a:noFill/>
            <a:miter lim="800000"/>
            <a:headEnd/>
            <a:tailEnd/>
          </a:ln>
        </p:spPr>
        <p:txBody>
          <a:bodyPr wrap="none">
            <a:spAutoFit/>
          </a:bodyPr>
          <a:lstStyle/>
          <a:p>
            <a:pPr algn="ctr" eaLnBrk="0" hangingPunct="0"/>
            <a:r>
              <a:rPr lang="en-US" dirty="0">
                <a:latin typeface="+mn-lt"/>
              </a:rPr>
              <a:t>Objetivos</a:t>
            </a:r>
          </a:p>
        </p:txBody>
      </p:sp>
      <p:sp>
        <p:nvSpPr>
          <p:cNvPr id="31" name="AutoShape 33"/>
          <p:cNvSpPr>
            <a:spLocks noChangeArrowheads="1"/>
          </p:cNvSpPr>
          <p:nvPr/>
        </p:nvSpPr>
        <p:spPr bwMode="auto">
          <a:xfrm>
            <a:off x="4350115" y="2016770"/>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32" name="Text Box 34"/>
          <p:cNvSpPr txBox="1">
            <a:spLocks noChangeArrowheads="1"/>
          </p:cNvSpPr>
          <p:nvPr/>
        </p:nvSpPr>
        <p:spPr bwMode="auto">
          <a:xfrm>
            <a:off x="4131040" y="1483370"/>
            <a:ext cx="1271588" cy="369888"/>
          </a:xfrm>
          <a:prstGeom prst="rect">
            <a:avLst/>
          </a:prstGeom>
          <a:noFill/>
          <a:ln w="9525">
            <a:noFill/>
            <a:miter lim="800000"/>
            <a:headEnd/>
            <a:tailEnd/>
          </a:ln>
        </p:spPr>
        <p:txBody>
          <a:bodyPr wrap="none">
            <a:spAutoFit/>
          </a:bodyPr>
          <a:lstStyle/>
          <a:p>
            <a:pPr algn="ctr" eaLnBrk="0" hangingPunct="0"/>
            <a:r>
              <a:rPr lang="en-US" dirty="0">
                <a:latin typeface="+mn-lt"/>
              </a:rPr>
              <a:t>Indicadores</a:t>
            </a:r>
          </a:p>
        </p:txBody>
      </p:sp>
      <p:sp>
        <p:nvSpPr>
          <p:cNvPr id="33" name="AutoShape 36"/>
          <p:cNvSpPr>
            <a:spLocks noChangeArrowheads="1"/>
          </p:cNvSpPr>
          <p:nvPr/>
        </p:nvSpPr>
        <p:spPr bwMode="auto">
          <a:xfrm>
            <a:off x="5874113" y="2092970"/>
            <a:ext cx="838200" cy="6096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34" name="Text Box 37"/>
          <p:cNvSpPr txBox="1">
            <a:spLocks noChangeArrowheads="1"/>
          </p:cNvSpPr>
          <p:nvPr/>
        </p:nvSpPr>
        <p:spPr bwMode="auto">
          <a:xfrm>
            <a:off x="5682025" y="1384945"/>
            <a:ext cx="1258888" cy="534988"/>
          </a:xfrm>
          <a:prstGeom prst="rect">
            <a:avLst/>
          </a:prstGeom>
          <a:noFill/>
          <a:ln w="9525">
            <a:noFill/>
            <a:miter lim="800000"/>
            <a:headEnd/>
            <a:tailEnd/>
          </a:ln>
        </p:spPr>
        <p:txBody>
          <a:bodyPr wrap="none">
            <a:spAutoFit/>
          </a:bodyPr>
          <a:lstStyle/>
          <a:p>
            <a:pPr algn="ctr" eaLnBrk="0" hangingPunct="0">
              <a:lnSpc>
                <a:spcPct val="80000"/>
              </a:lnSpc>
            </a:pPr>
            <a:r>
              <a:rPr lang="en-US" dirty="0">
                <a:latin typeface="+mn-lt"/>
              </a:rPr>
              <a:t>Medios de</a:t>
            </a:r>
          </a:p>
          <a:p>
            <a:pPr algn="ctr" eaLnBrk="0" hangingPunct="0">
              <a:lnSpc>
                <a:spcPct val="80000"/>
              </a:lnSpc>
            </a:pPr>
            <a:r>
              <a:rPr lang="en-US" dirty="0">
                <a:latin typeface="+mn-lt"/>
              </a:rPr>
              <a:t>verificación</a:t>
            </a:r>
          </a:p>
        </p:txBody>
      </p:sp>
      <p:sp>
        <p:nvSpPr>
          <p:cNvPr id="35" name="AutoShape 39"/>
          <p:cNvSpPr>
            <a:spLocks noChangeArrowheads="1"/>
          </p:cNvSpPr>
          <p:nvPr/>
        </p:nvSpPr>
        <p:spPr bwMode="auto">
          <a:xfrm>
            <a:off x="7398112" y="2016770"/>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36" name="Text Box 40"/>
          <p:cNvSpPr txBox="1">
            <a:spLocks noChangeArrowheads="1"/>
          </p:cNvSpPr>
          <p:nvPr/>
        </p:nvSpPr>
        <p:spPr bwMode="auto">
          <a:xfrm>
            <a:off x="7239362" y="1483370"/>
            <a:ext cx="1144587" cy="369888"/>
          </a:xfrm>
          <a:prstGeom prst="rect">
            <a:avLst/>
          </a:prstGeom>
          <a:noFill/>
          <a:ln w="9525">
            <a:noFill/>
            <a:miter lim="800000"/>
            <a:headEnd/>
            <a:tailEnd/>
          </a:ln>
        </p:spPr>
        <p:txBody>
          <a:bodyPr wrap="none">
            <a:spAutoFit/>
          </a:bodyPr>
          <a:lstStyle/>
          <a:p>
            <a:pPr algn="ctr" eaLnBrk="0" hangingPunct="0"/>
            <a:r>
              <a:rPr lang="en-US">
                <a:latin typeface="+mn-lt"/>
              </a:rPr>
              <a:t>Supuestos</a:t>
            </a:r>
          </a:p>
        </p:txBody>
      </p:sp>
      <p:sp>
        <p:nvSpPr>
          <p:cNvPr id="37" name="AutoShape 23"/>
          <p:cNvSpPr>
            <a:spLocks noChangeArrowheads="1"/>
          </p:cNvSpPr>
          <p:nvPr/>
        </p:nvSpPr>
        <p:spPr bwMode="auto">
          <a:xfrm rot="16200000">
            <a:off x="1606913" y="4709170"/>
            <a:ext cx="838200" cy="685800"/>
          </a:xfrm>
          <a:prstGeom prst="downArrow">
            <a:avLst>
              <a:gd name="adj1" fmla="val 50000"/>
              <a:gd name="adj2" fmla="val 25000"/>
            </a:avLst>
          </a:prstGeom>
          <a:solidFill>
            <a:srgbClr val="92D050"/>
          </a:solidFill>
          <a:ln w="9525">
            <a:solidFill>
              <a:schemeClr val="tx1"/>
            </a:solidFill>
            <a:miter lim="800000"/>
            <a:headEnd/>
            <a:tailEnd/>
          </a:ln>
        </p:spPr>
        <p:txBody>
          <a:bodyPr wrap="none" anchor="ctr"/>
          <a:lstStyle/>
          <a:p>
            <a:pPr algn="ctr" eaLnBrk="0" hangingPunct="0"/>
            <a:endParaRPr lang="es-CL">
              <a:latin typeface="+mn-lt"/>
            </a:endParaRPr>
          </a:p>
        </p:txBody>
      </p:sp>
      <p:sp>
        <p:nvSpPr>
          <p:cNvPr id="38" name="Text Box 27"/>
          <p:cNvSpPr txBox="1">
            <a:spLocks noChangeArrowheads="1"/>
          </p:cNvSpPr>
          <p:nvPr/>
        </p:nvSpPr>
        <p:spPr bwMode="auto">
          <a:xfrm>
            <a:off x="-20275" y="4813945"/>
            <a:ext cx="1508125" cy="369888"/>
          </a:xfrm>
          <a:prstGeom prst="rect">
            <a:avLst/>
          </a:prstGeom>
          <a:noFill/>
          <a:ln w="9525">
            <a:noFill/>
            <a:miter lim="800000"/>
            <a:headEnd/>
            <a:tailEnd/>
          </a:ln>
        </p:spPr>
        <p:txBody>
          <a:bodyPr wrap="none">
            <a:spAutoFit/>
          </a:bodyPr>
          <a:lstStyle/>
          <a:p>
            <a:pPr algn="ctr" eaLnBrk="0" hangingPunct="0"/>
            <a:r>
              <a:rPr lang="en-US" b="1" dirty="0">
                <a:latin typeface="+mn-lt"/>
              </a:rPr>
              <a:t>Componentes</a:t>
            </a:r>
          </a:p>
        </p:txBody>
      </p:sp>
    </p:spTree>
    <p:extLst>
      <p:ext uri="{BB962C8B-B14F-4D97-AF65-F5344CB8AC3E}">
        <p14:creationId xmlns:p14="http://schemas.microsoft.com/office/powerpoint/2010/main" val="636949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82549"/>
            <a:ext cx="7992888" cy="645126"/>
          </a:xfrm>
        </p:spPr>
        <p:txBody>
          <a:bodyPr>
            <a:noAutofit/>
          </a:bodyPr>
          <a:lstStyle/>
          <a:p>
            <a:pPr marL="0" indent="0" algn="ctr">
              <a:buNone/>
            </a:pPr>
            <a:r>
              <a:rPr lang="es-MX" sz="3500" b="1" dirty="0" smtClean="0">
                <a:latin typeface="Apple Chancery" charset="0"/>
                <a:ea typeface="Apple Chancery" charset="0"/>
                <a:cs typeface="Apple Chancery" charset="0"/>
              </a:rPr>
              <a:t>Matriz de Indicadores para Resultados (MIR)</a:t>
            </a:r>
          </a:p>
        </p:txBody>
      </p:sp>
      <p:graphicFrame>
        <p:nvGraphicFramePr>
          <p:cNvPr id="39" name="Group 32"/>
          <p:cNvGraphicFramePr>
            <a:graphicFrameLocks/>
          </p:cNvGraphicFramePr>
          <p:nvPr/>
        </p:nvGraphicFramePr>
        <p:xfrm>
          <a:off x="2401888" y="2671763"/>
          <a:ext cx="5699125" cy="2197100"/>
        </p:xfrm>
        <a:graphic>
          <a:graphicData uri="http://schemas.openxmlformats.org/drawingml/2006/table">
            <a:tbl>
              <a:tblPr/>
              <a:tblGrid>
                <a:gridCol w="1425575"/>
                <a:gridCol w="1423987"/>
                <a:gridCol w="1425575"/>
                <a:gridCol w="1423988"/>
              </a:tblGrid>
              <a:tr h="5492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 name="Text Box 34"/>
          <p:cNvSpPr txBox="1">
            <a:spLocks noChangeArrowheads="1"/>
          </p:cNvSpPr>
          <p:nvPr/>
        </p:nvSpPr>
        <p:spPr bwMode="auto">
          <a:xfrm>
            <a:off x="611188" y="2708275"/>
            <a:ext cx="1728787" cy="366713"/>
          </a:xfrm>
          <a:prstGeom prst="rect">
            <a:avLst/>
          </a:prstGeom>
          <a:noFill/>
          <a:ln w="9525">
            <a:noFill/>
            <a:miter lim="800000"/>
            <a:headEnd/>
            <a:tailEnd/>
          </a:ln>
          <a:effectLst/>
        </p:spPr>
        <p:txBody>
          <a:bodyPr>
            <a:spAutoFit/>
          </a:bodyPr>
          <a:lstStyle/>
          <a:p>
            <a:pPr>
              <a:spcBef>
                <a:spcPct val="50000"/>
              </a:spcBef>
            </a:pPr>
            <a:r>
              <a:rPr lang="es-MX">
                <a:latin typeface="+mn-lt"/>
                <a:cs typeface="Arial" pitchFamily="34" charset="0"/>
              </a:rPr>
              <a:t>Fin</a:t>
            </a:r>
            <a:endParaRPr lang="es-ES">
              <a:latin typeface="+mn-lt"/>
              <a:cs typeface="Arial" pitchFamily="34" charset="0"/>
            </a:endParaRPr>
          </a:p>
        </p:txBody>
      </p:sp>
      <p:sp>
        <p:nvSpPr>
          <p:cNvPr id="41" name="Text Box 35"/>
          <p:cNvSpPr txBox="1">
            <a:spLocks noChangeArrowheads="1"/>
          </p:cNvSpPr>
          <p:nvPr/>
        </p:nvSpPr>
        <p:spPr bwMode="auto">
          <a:xfrm>
            <a:off x="611188" y="3313113"/>
            <a:ext cx="1728787" cy="366712"/>
          </a:xfrm>
          <a:prstGeom prst="rect">
            <a:avLst/>
          </a:prstGeom>
          <a:noFill/>
          <a:ln w="9525">
            <a:noFill/>
            <a:miter lim="800000"/>
            <a:headEnd/>
            <a:tailEnd/>
          </a:ln>
          <a:effectLst/>
        </p:spPr>
        <p:txBody>
          <a:bodyPr>
            <a:spAutoFit/>
          </a:bodyPr>
          <a:lstStyle/>
          <a:p>
            <a:pPr>
              <a:spcBef>
                <a:spcPct val="50000"/>
              </a:spcBef>
            </a:pPr>
            <a:r>
              <a:rPr lang="es-MX">
                <a:latin typeface="+mn-lt"/>
                <a:cs typeface="Arial" pitchFamily="34" charset="0"/>
              </a:rPr>
              <a:t>Propósito</a:t>
            </a:r>
            <a:endParaRPr lang="es-ES">
              <a:latin typeface="+mn-lt"/>
              <a:cs typeface="Arial" pitchFamily="34" charset="0"/>
            </a:endParaRPr>
          </a:p>
        </p:txBody>
      </p:sp>
      <p:sp>
        <p:nvSpPr>
          <p:cNvPr id="42" name="Text Box 36"/>
          <p:cNvSpPr txBox="1">
            <a:spLocks noChangeArrowheads="1"/>
          </p:cNvSpPr>
          <p:nvPr/>
        </p:nvSpPr>
        <p:spPr bwMode="auto">
          <a:xfrm>
            <a:off x="611188" y="3751263"/>
            <a:ext cx="1873250" cy="641350"/>
          </a:xfrm>
          <a:prstGeom prst="rect">
            <a:avLst/>
          </a:prstGeom>
          <a:noFill/>
          <a:ln w="9525">
            <a:noFill/>
            <a:miter lim="800000"/>
            <a:headEnd/>
            <a:tailEnd/>
          </a:ln>
          <a:effectLst/>
        </p:spPr>
        <p:txBody>
          <a:bodyPr>
            <a:spAutoFit/>
          </a:bodyPr>
          <a:lstStyle/>
          <a:p>
            <a:pPr>
              <a:spcBef>
                <a:spcPct val="50000"/>
              </a:spcBef>
            </a:pPr>
            <a:r>
              <a:rPr lang="es-MX">
                <a:latin typeface="+mn-lt"/>
                <a:cs typeface="Arial" pitchFamily="34" charset="0"/>
              </a:rPr>
              <a:t>Componentes (productos)</a:t>
            </a:r>
            <a:endParaRPr lang="es-ES">
              <a:latin typeface="+mn-lt"/>
              <a:cs typeface="Arial" pitchFamily="34" charset="0"/>
            </a:endParaRPr>
          </a:p>
        </p:txBody>
      </p:sp>
      <p:sp>
        <p:nvSpPr>
          <p:cNvPr id="43" name="Text Box 37"/>
          <p:cNvSpPr txBox="1">
            <a:spLocks noChangeArrowheads="1"/>
          </p:cNvSpPr>
          <p:nvPr/>
        </p:nvSpPr>
        <p:spPr bwMode="auto">
          <a:xfrm>
            <a:off x="611188" y="4465638"/>
            <a:ext cx="1728787" cy="366712"/>
          </a:xfrm>
          <a:prstGeom prst="rect">
            <a:avLst/>
          </a:prstGeom>
          <a:noFill/>
          <a:ln w="9525">
            <a:noFill/>
            <a:miter lim="800000"/>
            <a:headEnd/>
            <a:tailEnd/>
          </a:ln>
          <a:effectLst/>
        </p:spPr>
        <p:txBody>
          <a:bodyPr>
            <a:spAutoFit/>
          </a:bodyPr>
          <a:lstStyle/>
          <a:p>
            <a:pPr>
              <a:spcBef>
                <a:spcPct val="50000"/>
              </a:spcBef>
            </a:pPr>
            <a:r>
              <a:rPr lang="es-MX">
                <a:latin typeface="+mn-lt"/>
                <a:cs typeface="Arial" pitchFamily="34" charset="0"/>
              </a:rPr>
              <a:t>Actividades</a:t>
            </a:r>
            <a:endParaRPr lang="es-ES">
              <a:latin typeface="+mn-lt"/>
              <a:cs typeface="Arial" pitchFamily="34" charset="0"/>
            </a:endParaRPr>
          </a:p>
        </p:txBody>
      </p:sp>
      <p:sp>
        <p:nvSpPr>
          <p:cNvPr id="44" name="Text Box 38"/>
          <p:cNvSpPr txBox="1">
            <a:spLocks noChangeArrowheads="1"/>
          </p:cNvSpPr>
          <p:nvPr/>
        </p:nvSpPr>
        <p:spPr bwMode="auto">
          <a:xfrm>
            <a:off x="2124075" y="1844675"/>
            <a:ext cx="1873250" cy="641350"/>
          </a:xfrm>
          <a:prstGeom prst="rect">
            <a:avLst/>
          </a:prstGeom>
          <a:noFill/>
          <a:ln w="9525">
            <a:noFill/>
            <a:miter lim="800000"/>
            <a:headEnd/>
            <a:tailEnd/>
          </a:ln>
          <a:effectLst/>
        </p:spPr>
        <p:txBody>
          <a:bodyPr>
            <a:spAutoFit/>
          </a:bodyPr>
          <a:lstStyle/>
          <a:p>
            <a:pPr algn="ctr">
              <a:spcBef>
                <a:spcPct val="50000"/>
              </a:spcBef>
            </a:pPr>
            <a:r>
              <a:rPr lang="es-MX">
                <a:latin typeface="+mn-lt"/>
                <a:cs typeface="Arial" pitchFamily="34" charset="0"/>
              </a:rPr>
              <a:t>Resumen narrativo</a:t>
            </a:r>
          </a:p>
        </p:txBody>
      </p:sp>
      <p:sp>
        <p:nvSpPr>
          <p:cNvPr id="45" name="Text Box 39"/>
          <p:cNvSpPr txBox="1">
            <a:spLocks noChangeArrowheads="1"/>
          </p:cNvSpPr>
          <p:nvPr/>
        </p:nvSpPr>
        <p:spPr bwMode="auto">
          <a:xfrm>
            <a:off x="3757613" y="2065338"/>
            <a:ext cx="1585912" cy="366712"/>
          </a:xfrm>
          <a:prstGeom prst="rect">
            <a:avLst/>
          </a:prstGeom>
          <a:noFill/>
          <a:ln w="9525">
            <a:noFill/>
            <a:miter lim="800000"/>
            <a:headEnd/>
            <a:tailEnd/>
          </a:ln>
          <a:effectLst/>
        </p:spPr>
        <p:txBody>
          <a:bodyPr>
            <a:spAutoFit/>
          </a:bodyPr>
          <a:lstStyle/>
          <a:p>
            <a:pPr>
              <a:spcBef>
                <a:spcPct val="50000"/>
              </a:spcBef>
            </a:pPr>
            <a:r>
              <a:rPr lang="es-MX">
                <a:latin typeface="+mn-lt"/>
                <a:cs typeface="Arial" pitchFamily="34" charset="0"/>
              </a:rPr>
              <a:t>Indicadores</a:t>
            </a:r>
            <a:endParaRPr lang="es-ES">
              <a:latin typeface="+mn-lt"/>
              <a:cs typeface="Arial" pitchFamily="34" charset="0"/>
            </a:endParaRPr>
          </a:p>
        </p:txBody>
      </p:sp>
      <p:sp>
        <p:nvSpPr>
          <p:cNvPr id="46" name="Text Box 40"/>
          <p:cNvSpPr txBox="1">
            <a:spLocks noChangeArrowheads="1"/>
          </p:cNvSpPr>
          <p:nvPr/>
        </p:nvSpPr>
        <p:spPr bwMode="auto">
          <a:xfrm>
            <a:off x="5003800" y="1844675"/>
            <a:ext cx="1873250" cy="779463"/>
          </a:xfrm>
          <a:prstGeom prst="rect">
            <a:avLst/>
          </a:prstGeom>
          <a:noFill/>
          <a:ln w="9525">
            <a:noFill/>
            <a:miter lim="800000"/>
            <a:headEnd/>
            <a:tailEnd/>
          </a:ln>
          <a:effectLst/>
        </p:spPr>
        <p:txBody>
          <a:bodyPr>
            <a:spAutoFit/>
          </a:bodyPr>
          <a:lstStyle/>
          <a:p>
            <a:pPr algn="ctr">
              <a:spcBef>
                <a:spcPct val="50000"/>
              </a:spcBef>
            </a:pPr>
            <a:r>
              <a:rPr lang="es-MX">
                <a:latin typeface="+mn-lt"/>
                <a:cs typeface="Arial" pitchFamily="34" charset="0"/>
              </a:rPr>
              <a:t>Medios</a:t>
            </a:r>
          </a:p>
          <a:p>
            <a:pPr algn="ctr">
              <a:spcBef>
                <a:spcPct val="50000"/>
              </a:spcBef>
            </a:pPr>
            <a:r>
              <a:rPr lang="es-MX">
                <a:latin typeface="+mn-lt"/>
                <a:cs typeface="Arial" pitchFamily="34" charset="0"/>
              </a:rPr>
              <a:t>Verificación</a:t>
            </a:r>
            <a:endParaRPr lang="es-ES">
              <a:latin typeface="+mn-lt"/>
              <a:cs typeface="Arial" pitchFamily="34" charset="0"/>
            </a:endParaRPr>
          </a:p>
        </p:txBody>
      </p:sp>
      <p:sp>
        <p:nvSpPr>
          <p:cNvPr id="47" name="Text Box 41"/>
          <p:cNvSpPr txBox="1">
            <a:spLocks noChangeArrowheads="1"/>
          </p:cNvSpPr>
          <p:nvPr/>
        </p:nvSpPr>
        <p:spPr bwMode="auto">
          <a:xfrm>
            <a:off x="6657975" y="2060575"/>
            <a:ext cx="1585913" cy="366713"/>
          </a:xfrm>
          <a:prstGeom prst="rect">
            <a:avLst/>
          </a:prstGeom>
          <a:noFill/>
          <a:ln w="9525">
            <a:noFill/>
            <a:miter lim="800000"/>
            <a:headEnd/>
            <a:tailEnd/>
          </a:ln>
          <a:effectLst/>
        </p:spPr>
        <p:txBody>
          <a:bodyPr>
            <a:spAutoFit/>
          </a:bodyPr>
          <a:lstStyle/>
          <a:p>
            <a:pPr>
              <a:spcBef>
                <a:spcPct val="50000"/>
              </a:spcBef>
            </a:pPr>
            <a:r>
              <a:rPr lang="es-MX">
                <a:latin typeface="+mn-lt"/>
                <a:cs typeface="Arial" pitchFamily="34" charset="0"/>
              </a:rPr>
              <a:t>Supuestos</a:t>
            </a:r>
            <a:endParaRPr lang="es-ES">
              <a:latin typeface="+mn-lt"/>
              <a:cs typeface="Arial" pitchFamily="34" charset="0"/>
            </a:endParaRPr>
          </a:p>
        </p:txBody>
      </p:sp>
      <p:sp>
        <p:nvSpPr>
          <p:cNvPr id="48" name="AutoShape 42"/>
          <p:cNvSpPr>
            <a:spLocks noChangeArrowheads="1"/>
          </p:cNvSpPr>
          <p:nvPr/>
        </p:nvSpPr>
        <p:spPr bwMode="auto">
          <a:xfrm>
            <a:off x="115491" y="1341437"/>
            <a:ext cx="1360090" cy="1366837"/>
          </a:xfrm>
          <a:prstGeom prst="wedgeRoundRectCallout">
            <a:avLst>
              <a:gd name="adj1" fmla="val -4722"/>
              <a:gd name="adj2" fmla="val 66036"/>
              <a:gd name="adj3" fmla="val 16667"/>
            </a:avLst>
          </a:prstGeom>
          <a:noFill/>
          <a:ln w="9525">
            <a:solidFill>
              <a:schemeClr val="tx1"/>
            </a:solidFill>
            <a:miter lim="800000"/>
            <a:headEnd/>
            <a:tailEnd/>
          </a:ln>
          <a:effectLst/>
        </p:spPr>
        <p:txBody>
          <a:bodyPr/>
          <a:lstStyle/>
          <a:p>
            <a:pPr algn="ctr"/>
            <a:r>
              <a:rPr lang="es-MX" sz="1400" dirty="0">
                <a:latin typeface="+mn-lt"/>
                <a:cs typeface="Arial" pitchFamily="34" charset="0"/>
              </a:rPr>
              <a:t>Fin o impacto al que contribuye el proyecto</a:t>
            </a:r>
            <a:endParaRPr lang="es-ES" sz="1400" dirty="0">
              <a:latin typeface="+mn-lt"/>
              <a:cs typeface="Arial" pitchFamily="34" charset="0"/>
            </a:endParaRPr>
          </a:p>
        </p:txBody>
      </p:sp>
      <p:sp>
        <p:nvSpPr>
          <p:cNvPr id="49" name="AutoShape 44"/>
          <p:cNvSpPr>
            <a:spLocks noChangeArrowheads="1"/>
          </p:cNvSpPr>
          <p:nvPr/>
        </p:nvSpPr>
        <p:spPr bwMode="auto">
          <a:xfrm>
            <a:off x="115491" y="4875213"/>
            <a:ext cx="1360090" cy="1362099"/>
          </a:xfrm>
          <a:prstGeom prst="wedgeRoundRectCallout">
            <a:avLst>
              <a:gd name="adj1" fmla="val -3435"/>
              <a:gd name="adj2" fmla="val -131258"/>
              <a:gd name="adj3" fmla="val 16667"/>
            </a:avLst>
          </a:prstGeom>
          <a:noFill/>
          <a:ln w="9525">
            <a:solidFill>
              <a:schemeClr val="tx1"/>
            </a:solidFill>
            <a:miter lim="800000"/>
            <a:headEnd/>
            <a:tailEnd/>
          </a:ln>
          <a:effectLst/>
        </p:spPr>
        <p:txBody>
          <a:bodyPr/>
          <a:lstStyle/>
          <a:p>
            <a:pPr algn="ctr"/>
            <a:r>
              <a:rPr lang="es-MX" sz="1400" dirty="0">
                <a:latin typeface="+mn-lt"/>
                <a:cs typeface="Arial" pitchFamily="34" charset="0"/>
              </a:rPr>
              <a:t>Efecto que se logra con le ejecución del proyecto</a:t>
            </a:r>
            <a:endParaRPr lang="es-ES" sz="1400" dirty="0">
              <a:latin typeface="+mn-lt"/>
              <a:cs typeface="Arial" pitchFamily="34" charset="0"/>
            </a:endParaRPr>
          </a:p>
        </p:txBody>
      </p:sp>
      <p:sp>
        <p:nvSpPr>
          <p:cNvPr id="50" name="AutoShape 46"/>
          <p:cNvSpPr>
            <a:spLocks noChangeArrowheads="1"/>
          </p:cNvSpPr>
          <p:nvPr/>
        </p:nvSpPr>
        <p:spPr bwMode="auto">
          <a:xfrm>
            <a:off x="2965450" y="5472113"/>
            <a:ext cx="1584325" cy="1079500"/>
          </a:xfrm>
          <a:prstGeom prst="wedgeRoundRectCallout">
            <a:avLst>
              <a:gd name="adj1" fmla="val -131089"/>
              <a:gd name="adj2" fmla="val -111641"/>
              <a:gd name="adj3" fmla="val 16667"/>
            </a:avLst>
          </a:prstGeom>
          <a:solidFill>
            <a:schemeClr val="bg1"/>
          </a:solidFill>
          <a:ln w="9525">
            <a:solidFill>
              <a:schemeClr val="tx1"/>
            </a:solidFill>
            <a:miter lim="800000"/>
            <a:headEnd/>
            <a:tailEnd/>
          </a:ln>
          <a:effectLst/>
        </p:spPr>
        <p:txBody>
          <a:bodyPr/>
          <a:lstStyle/>
          <a:p>
            <a:pPr algn="ctr"/>
            <a:r>
              <a:rPr lang="es-MX" sz="1400" dirty="0">
                <a:latin typeface="+mn-lt"/>
                <a:cs typeface="Arial" pitchFamily="34" charset="0"/>
              </a:rPr>
              <a:t>Actividades requeridas para producir componentes</a:t>
            </a:r>
            <a:endParaRPr lang="es-ES" sz="1400" dirty="0">
              <a:latin typeface="+mn-lt"/>
              <a:cs typeface="Arial" pitchFamily="34" charset="0"/>
            </a:endParaRPr>
          </a:p>
        </p:txBody>
      </p:sp>
      <p:sp>
        <p:nvSpPr>
          <p:cNvPr id="51" name="AutoShape 47"/>
          <p:cNvSpPr>
            <a:spLocks noChangeArrowheads="1"/>
          </p:cNvSpPr>
          <p:nvPr/>
        </p:nvSpPr>
        <p:spPr bwMode="auto">
          <a:xfrm>
            <a:off x="1187450" y="1341439"/>
            <a:ext cx="1296987" cy="1008062"/>
          </a:xfrm>
          <a:prstGeom prst="wedgeRoundRectCallout">
            <a:avLst>
              <a:gd name="adj1" fmla="val 72444"/>
              <a:gd name="adj2" fmla="val 14792"/>
              <a:gd name="adj3" fmla="val 16667"/>
            </a:avLst>
          </a:prstGeom>
          <a:noFill/>
          <a:ln w="9525">
            <a:solidFill>
              <a:schemeClr val="tx1"/>
            </a:solidFill>
            <a:miter lim="800000"/>
            <a:headEnd/>
            <a:tailEnd/>
          </a:ln>
          <a:effectLst/>
        </p:spPr>
        <p:txBody>
          <a:bodyPr/>
          <a:lstStyle/>
          <a:p>
            <a:pPr algn="ctr"/>
            <a:r>
              <a:rPr lang="es-MX" sz="1400" dirty="0">
                <a:latin typeface="+mn-lt"/>
                <a:cs typeface="Arial" pitchFamily="34" charset="0"/>
              </a:rPr>
              <a:t>De objetivos y actividades</a:t>
            </a:r>
            <a:endParaRPr lang="es-ES" sz="1400" dirty="0">
              <a:latin typeface="+mn-lt"/>
              <a:cs typeface="Arial" pitchFamily="34" charset="0"/>
            </a:endParaRPr>
          </a:p>
        </p:txBody>
      </p:sp>
      <p:sp>
        <p:nvSpPr>
          <p:cNvPr id="52" name="AutoShape 49"/>
          <p:cNvSpPr>
            <a:spLocks noChangeArrowheads="1"/>
          </p:cNvSpPr>
          <p:nvPr/>
        </p:nvSpPr>
        <p:spPr bwMode="auto">
          <a:xfrm>
            <a:off x="2843213" y="1052513"/>
            <a:ext cx="1584325" cy="720725"/>
          </a:xfrm>
          <a:prstGeom prst="wedgeRoundRectCallout">
            <a:avLst>
              <a:gd name="adj1" fmla="val 27255"/>
              <a:gd name="adj2" fmla="val 89208"/>
              <a:gd name="adj3" fmla="val 16667"/>
            </a:avLst>
          </a:prstGeom>
          <a:noFill/>
          <a:ln w="9525">
            <a:solidFill>
              <a:schemeClr val="tx1"/>
            </a:solidFill>
            <a:miter lim="800000"/>
            <a:headEnd/>
            <a:tailEnd/>
          </a:ln>
          <a:effectLst/>
        </p:spPr>
        <p:txBody>
          <a:bodyPr/>
          <a:lstStyle/>
          <a:p>
            <a:pPr algn="ctr"/>
            <a:r>
              <a:rPr lang="es-MX" sz="1400">
                <a:latin typeface="+mn-lt"/>
                <a:cs typeface="Arial" pitchFamily="34" charset="0"/>
              </a:rPr>
              <a:t>Metas especificas a ser realizadas</a:t>
            </a:r>
            <a:endParaRPr lang="es-ES" sz="1400">
              <a:latin typeface="+mn-lt"/>
              <a:cs typeface="Arial" pitchFamily="34" charset="0"/>
            </a:endParaRPr>
          </a:p>
        </p:txBody>
      </p:sp>
      <p:sp>
        <p:nvSpPr>
          <p:cNvPr id="53" name="AutoShape 50"/>
          <p:cNvSpPr>
            <a:spLocks noChangeArrowheads="1"/>
          </p:cNvSpPr>
          <p:nvPr/>
        </p:nvSpPr>
        <p:spPr bwMode="auto">
          <a:xfrm>
            <a:off x="4643438" y="1125538"/>
            <a:ext cx="1871662" cy="576262"/>
          </a:xfrm>
          <a:prstGeom prst="wedgeRoundRectCallout">
            <a:avLst>
              <a:gd name="adj1" fmla="val -5130"/>
              <a:gd name="adj2" fmla="val 92148"/>
              <a:gd name="adj3" fmla="val 16667"/>
            </a:avLst>
          </a:prstGeom>
          <a:noFill/>
          <a:ln w="9525">
            <a:solidFill>
              <a:schemeClr val="tx1"/>
            </a:solidFill>
            <a:miter lim="800000"/>
            <a:headEnd/>
            <a:tailEnd/>
          </a:ln>
          <a:effectLst/>
        </p:spPr>
        <p:txBody>
          <a:bodyPr/>
          <a:lstStyle/>
          <a:p>
            <a:pPr algn="ctr"/>
            <a:r>
              <a:rPr lang="es-MX" sz="1400">
                <a:latin typeface="+mn-lt"/>
                <a:cs typeface="Arial" pitchFamily="34" charset="0"/>
              </a:rPr>
              <a:t>Donde obtener la información</a:t>
            </a:r>
            <a:endParaRPr lang="es-ES" sz="1400">
              <a:latin typeface="+mn-lt"/>
              <a:cs typeface="Arial" pitchFamily="34" charset="0"/>
            </a:endParaRPr>
          </a:p>
        </p:txBody>
      </p:sp>
      <p:sp>
        <p:nvSpPr>
          <p:cNvPr id="54" name="AutoShape 51"/>
          <p:cNvSpPr>
            <a:spLocks noChangeArrowheads="1"/>
          </p:cNvSpPr>
          <p:nvPr/>
        </p:nvSpPr>
        <p:spPr bwMode="auto">
          <a:xfrm>
            <a:off x="6804025" y="1052513"/>
            <a:ext cx="1872431" cy="720725"/>
          </a:xfrm>
          <a:prstGeom prst="wedgeRoundRectCallout">
            <a:avLst>
              <a:gd name="adj1" fmla="val -20508"/>
              <a:gd name="adj2" fmla="val 90809"/>
              <a:gd name="adj3" fmla="val 16667"/>
            </a:avLst>
          </a:prstGeom>
          <a:noFill/>
          <a:ln w="9525">
            <a:solidFill>
              <a:schemeClr val="tx1"/>
            </a:solidFill>
            <a:miter lim="800000"/>
            <a:headEnd/>
            <a:tailEnd/>
          </a:ln>
          <a:effectLst/>
        </p:spPr>
        <p:txBody>
          <a:bodyPr/>
          <a:lstStyle/>
          <a:p>
            <a:pPr algn="ctr"/>
            <a:r>
              <a:rPr lang="es-MX" sz="1400">
                <a:latin typeface="+mn-lt"/>
                <a:cs typeface="Arial" pitchFamily="34" charset="0"/>
              </a:rPr>
              <a:t>Factores externos que significan riesgos</a:t>
            </a:r>
            <a:endParaRPr lang="es-ES" sz="1400">
              <a:latin typeface="+mn-lt"/>
              <a:cs typeface="Arial" pitchFamily="34" charset="0"/>
            </a:endParaRPr>
          </a:p>
        </p:txBody>
      </p:sp>
      <p:sp>
        <p:nvSpPr>
          <p:cNvPr id="55" name="AutoShape 45"/>
          <p:cNvSpPr>
            <a:spLocks noChangeArrowheads="1"/>
          </p:cNvSpPr>
          <p:nvPr/>
        </p:nvSpPr>
        <p:spPr bwMode="auto">
          <a:xfrm>
            <a:off x="1187450" y="5472113"/>
            <a:ext cx="1584325" cy="1079500"/>
          </a:xfrm>
          <a:prstGeom prst="wedgeRoundRectCallout">
            <a:avLst>
              <a:gd name="adj1" fmla="val 4664"/>
              <a:gd name="adj2" fmla="val -182556"/>
              <a:gd name="adj3" fmla="val 16667"/>
            </a:avLst>
          </a:prstGeom>
          <a:noFill/>
          <a:ln w="9525">
            <a:solidFill>
              <a:schemeClr val="tx1"/>
            </a:solidFill>
            <a:miter lim="800000"/>
            <a:headEnd/>
            <a:tailEnd/>
          </a:ln>
          <a:effectLst/>
        </p:spPr>
        <p:txBody>
          <a:bodyPr/>
          <a:lstStyle/>
          <a:p>
            <a:pPr algn="ctr"/>
            <a:r>
              <a:rPr lang="es-MX" sz="1400" dirty="0">
                <a:latin typeface="+mn-lt"/>
                <a:cs typeface="Arial" pitchFamily="34" charset="0"/>
              </a:rPr>
              <a:t>Componentes que se producen con la ejecución</a:t>
            </a:r>
            <a:endParaRPr lang="es-ES" sz="1400" dirty="0">
              <a:latin typeface="+mn-lt"/>
              <a:cs typeface="Arial" pitchFamily="34" charset="0"/>
            </a:endParaRPr>
          </a:p>
        </p:txBody>
      </p:sp>
    </p:spTree>
    <p:extLst>
      <p:ext uri="{BB962C8B-B14F-4D97-AF65-F5344CB8AC3E}">
        <p14:creationId xmlns:p14="http://schemas.microsoft.com/office/powerpoint/2010/main" val="3230147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1"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48"/>
                                        </p:tgtEl>
                                      </p:cBhvr>
                                    </p:animEffect>
                                    <p:set>
                                      <p:cBhvr>
                                        <p:cTn id="17" dur="1" fill="hold">
                                          <p:stCondLst>
                                            <p:cond delay="499"/>
                                          </p:stCondLst>
                                        </p:cTn>
                                        <p:tgtEl>
                                          <p:spTgt spid="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ox(i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checkerboard(across)">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strVal val="#ppt_w*0.70"/>
                                          </p:val>
                                        </p:tav>
                                        <p:tav tm="100000">
                                          <p:val>
                                            <p:strVal val="#ppt_w"/>
                                          </p:val>
                                        </p:tav>
                                      </p:tavLst>
                                    </p:anim>
                                    <p:anim calcmode="lin" valueType="num">
                                      <p:cBhvr>
                                        <p:cTn id="42" dur="1000" fill="hold"/>
                                        <p:tgtEl>
                                          <p:spTgt spid="55"/>
                                        </p:tgtEl>
                                        <p:attrNameLst>
                                          <p:attrName>ppt_h</p:attrName>
                                        </p:attrNameLst>
                                      </p:cBhvr>
                                      <p:tavLst>
                                        <p:tav tm="0">
                                          <p:val>
                                            <p:strVal val="#ppt_h"/>
                                          </p:val>
                                        </p:tav>
                                        <p:tav tm="100000">
                                          <p:val>
                                            <p:strVal val="#ppt_h"/>
                                          </p:val>
                                        </p:tav>
                                      </p:tavLst>
                                    </p:anim>
                                    <p:animEffect transition="in" filter="fade">
                                      <p:cBhvr>
                                        <p:cTn id="43" dur="10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55"/>
                                        </p:tgtEl>
                                        <p:attrNameLst>
                                          <p:attrName>ppt_x</p:attrName>
                                        </p:attrNameLst>
                                      </p:cBhvr>
                                      <p:tavLst>
                                        <p:tav tm="0">
                                          <p:val>
                                            <p:strVal val="ppt_x"/>
                                          </p:val>
                                        </p:tav>
                                        <p:tav tm="100000">
                                          <p:val>
                                            <p:strVal val="ppt_x"/>
                                          </p:val>
                                        </p:tav>
                                      </p:tavLst>
                                    </p:anim>
                                    <p:anim calcmode="lin" valueType="num">
                                      <p:cBhvr additive="base">
                                        <p:cTn id="48" dur="500"/>
                                        <p:tgtEl>
                                          <p:spTgt spid="55"/>
                                        </p:tgtEl>
                                        <p:attrNameLst>
                                          <p:attrName>ppt_y</p:attrName>
                                        </p:attrNameLst>
                                      </p:cBhvr>
                                      <p:tavLst>
                                        <p:tav tm="0">
                                          <p:val>
                                            <p:strVal val="ppt_y"/>
                                          </p:val>
                                        </p:tav>
                                        <p:tav tm="100000">
                                          <p:val>
                                            <p:strVal val="1+ppt_h/2"/>
                                          </p:val>
                                        </p:tav>
                                      </p:tavLst>
                                    </p:anim>
                                    <p:set>
                                      <p:cBhvr>
                                        <p:cTn id="49" dur="1" fill="hold">
                                          <p:stCondLst>
                                            <p:cond delay="499"/>
                                          </p:stCondLst>
                                        </p:cTn>
                                        <p:tgtEl>
                                          <p:spTgt spid="5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diamond(in)">
                                      <p:cBhvr>
                                        <p:cTn id="59" dur="20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diamond(in)">
                                      <p:cBhvr>
                                        <p:cTn id="69" dur="2000"/>
                                        <p:tgtEl>
                                          <p:spTgt spid="4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1" nodeType="clickEffect">
                                  <p:stCondLst>
                                    <p:cond delay="0"/>
                                  </p:stCondLst>
                                  <p:childTnLst>
                                    <p:animEffect transition="out" filter="dissolve">
                                      <p:cBhvr>
                                        <p:cTn id="80" dur="500"/>
                                        <p:tgtEl>
                                          <p:spTgt spid="51"/>
                                        </p:tgtEl>
                                      </p:cBhvr>
                                    </p:animEffect>
                                    <p:set>
                                      <p:cBhvr>
                                        <p:cTn id="81" dur="1" fill="hold">
                                          <p:stCondLst>
                                            <p:cond delay="499"/>
                                          </p:stCondLst>
                                        </p:cTn>
                                        <p:tgtEl>
                                          <p:spTgt spid="5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1" nodeType="clickEffect">
                                  <p:stCondLst>
                                    <p:cond delay="0"/>
                                  </p:stCondLst>
                                  <p:childTnLst>
                                    <p:animEffect transition="out" filter="box(in)">
                                      <p:cBhvr>
                                        <p:cTn id="93" dur="500"/>
                                        <p:tgtEl>
                                          <p:spTgt spid="52"/>
                                        </p:tgtEl>
                                      </p:cBhvr>
                                    </p:animEffect>
                                    <p:set>
                                      <p:cBhvr>
                                        <p:cTn id="94" dur="1" fill="hold">
                                          <p:stCondLst>
                                            <p:cond delay="499"/>
                                          </p:stCondLst>
                                        </p:cTn>
                                        <p:tgtEl>
                                          <p:spTgt spid="5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7" presetClass="entr" presetSubtype="2"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1000" fill="hold"/>
                                        <p:tgtEl>
                                          <p:spTgt spid="46"/>
                                        </p:tgtEl>
                                        <p:attrNameLst>
                                          <p:attrName>ppt_x</p:attrName>
                                        </p:attrNameLst>
                                      </p:cBhvr>
                                      <p:tavLst>
                                        <p:tav tm="0">
                                          <p:val>
                                            <p:strVal val="1+#ppt_w/2"/>
                                          </p:val>
                                        </p:tav>
                                        <p:tav tm="100000">
                                          <p:val>
                                            <p:strVal val="#ppt_x"/>
                                          </p:val>
                                        </p:tav>
                                      </p:tavLst>
                                    </p:anim>
                                    <p:anim calcmode="lin" valueType="num">
                                      <p:cBhvr additive="base">
                                        <p:cTn id="100" dur="1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1000" fill="hold"/>
                                        <p:tgtEl>
                                          <p:spTgt spid="53"/>
                                        </p:tgtEl>
                                        <p:attrNameLst>
                                          <p:attrName>ppt_w</p:attrName>
                                        </p:attrNameLst>
                                      </p:cBhvr>
                                      <p:tavLst>
                                        <p:tav tm="0">
                                          <p:val>
                                            <p:strVal val="#ppt_w*0.70"/>
                                          </p:val>
                                        </p:tav>
                                        <p:tav tm="100000">
                                          <p:val>
                                            <p:strVal val="#ppt_w"/>
                                          </p:val>
                                        </p:tav>
                                      </p:tavLst>
                                    </p:anim>
                                    <p:anim calcmode="lin" valueType="num">
                                      <p:cBhvr>
                                        <p:cTn id="106" dur="1000" fill="hold"/>
                                        <p:tgtEl>
                                          <p:spTgt spid="53"/>
                                        </p:tgtEl>
                                        <p:attrNameLst>
                                          <p:attrName>ppt_h</p:attrName>
                                        </p:attrNameLst>
                                      </p:cBhvr>
                                      <p:tavLst>
                                        <p:tav tm="0">
                                          <p:val>
                                            <p:strVal val="#ppt_h"/>
                                          </p:val>
                                        </p:tav>
                                        <p:tav tm="100000">
                                          <p:val>
                                            <p:strVal val="#ppt_h"/>
                                          </p:val>
                                        </p:tav>
                                      </p:tavLst>
                                    </p:anim>
                                    <p:animEffect transition="in" filter="fade">
                                      <p:cBhvr>
                                        <p:cTn id="107" dur="10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53"/>
                                        </p:tgtEl>
                                      </p:cBhvr>
                                    </p:animEffect>
                                    <p:set>
                                      <p:cBhvr>
                                        <p:cTn id="112" dur="1" fill="hold">
                                          <p:stCondLst>
                                            <p:cond delay="499"/>
                                          </p:stCondLst>
                                        </p:cTn>
                                        <p:tgtEl>
                                          <p:spTgt spid="5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diamond(in)">
                                      <p:cBhvr>
                                        <p:cTn id="117" dur="20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grpId="0" nodeType="click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checkerboard(across)">
                                      <p:cBhvr>
                                        <p:cTn id="122" dur="500"/>
                                        <p:tgtEl>
                                          <p:spTgt spid="5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54"/>
                                        </p:tgtEl>
                                      </p:cBhvr>
                                    </p:animEffect>
                                    <p:set>
                                      <p:cBhvr>
                                        <p:cTn id="12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404663"/>
            <a:ext cx="7488832" cy="323011"/>
          </a:xfrm>
        </p:spPr>
        <p:txBody>
          <a:bodyPr>
            <a:noAutofit/>
          </a:bodyPr>
          <a:lstStyle/>
          <a:p>
            <a:pPr marL="0" indent="0" algn="ctr">
              <a:buNone/>
            </a:pPr>
            <a:r>
              <a:rPr lang="es-MX" sz="3500" b="1" dirty="0" smtClean="0">
                <a:latin typeface="Apple Chancery" charset="0"/>
                <a:ea typeface="Apple Chancery" charset="0"/>
                <a:cs typeface="Apple Chancery" charset="0"/>
              </a:rPr>
              <a:t>Resumen Narrativo</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r>
              <a:rPr lang="es-MX" dirty="0"/>
              <a:t>Resumen narrativo, sirve para registrar los objetivos del proyecto y actividades.</a:t>
            </a:r>
          </a:p>
          <a:p>
            <a:pPr marL="268288" indent="-268288"/>
            <a:endParaRPr lang="es-MX" dirty="0"/>
          </a:p>
          <a:p>
            <a:pPr marL="268288" indent="-268288">
              <a:buFont typeface="Wingdings" pitchFamily="2" charset="2"/>
              <a:buChar char="v"/>
            </a:pPr>
            <a:r>
              <a:rPr lang="es-MX" dirty="0"/>
              <a:t>Responde a las siguientes preguntas</a:t>
            </a:r>
          </a:p>
          <a:p>
            <a:pPr lvl="1">
              <a:spcBef>
                <a:spcPct val="50000"/>
              </a:spcBef>
              <a:buFont typeface="Wingdings" pitchFamily="2" charset="2"/>
              <a:buChar char="ü"/>
            </a:pPr>
            <a:r>
              <a:rPr lang="es-MX" sz="2400" dirty="0"/>
              <a:t>¿Cuál es la finalidad del proyecto?</a:t>
            </a:r>
          </a:p>
          <a:p>
            <a:pPr lvl="1">
              <a:spcBef>
                <a:spcPct val="50000"/>
              </a:spcBef>
              <a:buFont typeface="Wingdings" pitchFamily="2" charset="2"/>
              <a:buChar char="ü"/>
            </a:pPr>
            <a:r>
              <a:rPr lang="es-MX" sz="2400" dirty="0"/>
              <a:t>¿Qué impacto concreto se espera lograr?</a:t>
            </a:r>
          </a:p>
          <a:p>
            <a:pPr lvl="1">
              <a:spcBef>
                <a:spcPct val="50000"/>
              </a:spcBef>
              <a:buFont typeface="Wingdings" pitchFamily="2" charset="2"/>
              <a:buChar char="ü"/>
            </a:pPr>
            <a:r>
              <a:rPr lang="es-MX" sz="2400" dirty="0"/>
              <a:t>¿Qué bienes o servicios deberán de ser producidos?</a:t>
            </a:r>
          </a:p>
          <a:p>
            <a:pPr lvl="1">
              <a:spcBef>
                <a:spcPct val="50000"/>
              </a:spcBef>
              <a:buFont typeface="Wingdings" pitchFamily="2" charset="2"/>
              <a:buChar char="ü"/>
            </a:pPr>
            <a:r>
              <a:rPr lang="es-MX" sz="2400" dirty="0"/>
              <a:t>¿Cómo se va a hacer para producir dichos bienes o servicios?</a:t>
            </a:r>
          </a:p>
        </p:txBody>
      </p:sp>
    </p:spTree>
    <p:extLst>
      <p:ext uri="{BB962C8B-B14F-4D97-AF65-F5344CB8AC3E}">
        <p14:creationId xmlns:p14="http://schemas.microsoft.com/office/powerpoint/2010/main" val="234497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476671"/>
            <a:ext cx="7560840" cy="251003"/>
          </a:xfrm>
        </p:spPr>
        <p:txBody>
          <a:bodyPr>
            <a:noAutofit/>
          </a:bodyPr>
          <a:lstStyle/>
          <a:p>
            <a:pPr marL="0" indent="0" algn="ctr">
              <a:buNone/>
            </a:pPr>
            <a:r>
              <a:rPr lang="es-MX" sz="3500" b="1" dirty="0" smtClean="0">
                <a:latin typeface="Apple Chancery" charset="0"/>
                <a:ea typeface="Apple Chancery" charset="0"/>
                <a:cs typeface="Apple Chancery" charset="0"/>
              </a:rPr>
              <a:t>Resumen Narrativo</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endParaRPr lang="es-MX"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2" y="2132856"/>
            <a:ext cx="85344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22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184336" y="-63312"/>
            <a:ext cx="1959664" cy="77405"/>
          </a:xfrm>
        </p:spPr>
        <p:txBody>
          <a:bodyPr>
            <a:noAutofit/>
          </a:bodyPr>
          <a:lstStyle/>
          <a:p>
            <a:pPr marL="0" indent="0" algn="ctr">
              <a:buNone/>
            </a:pPr>
            <a:r>
              <a:rPr lang="es-MX" sz="2000" b="1" dirty="0">
                <a:latin typeface="Apple Chancery" charset="0"/>
                <a:ea typeface="Apple Chancery" charset="0"/>
                <a:cs typeface="Apple Chancery" charset="0"/>
              </a:rPr>
              <a:t>Árbol de </a:t>
            </a:r>
            <a:r>
              <a:rPr lang="es-MX" sz="2000" b="1" dirty="0" smtClean="0">
                <a:latin typeface="Apple Chancery" charset="0"/>
                <a:ea typeface="Apple Chancery" charset="0"/>
                <a:cs typeface="Apple Chancery" charset="0"/>
              </a:rPr>
              <a:t>Objetivos</a:t>
            </a:r>
            <a:endParaRPr lang="es-MX" sz="2000" b="1" dirty="0">
              <a:latin typeface="Apple Chancery" charset="0"/>
              <a:ea typeface="Apple Chancery" charset="0"/>
              <a:cs typeface="Apple Chancery" charset="0"/>
            </a:endParaRPr>
          </a:p>
          <a:p>
            <a:pPr marL="0" indent="0" algn="ctr">
              <a:buNone/>
            </a:pPr>
            <a:endParaRPr lang="es-MX" sz="2400" b="1" dirty="0" smtClean="0">
              <a:latin typeface="Arial" pitchFamily="34" charset="0"/>
              <a:cs typeface="Arial" pitchFamily="34" charset="0"/>
            </a:endParaRPr>
          </a:p>
        </p:txBody>
      </p:sp>
      <p:sp>
        <p:nvSpPr>
          <p:cNvPr id="7" name="_s1034"/>
          <p:cNvSpPr>
            <a:spLocks noChangeArrowheads="1"/>
          </p:cNvSpPr>
          <p:nvPr/>
        </p:nvSpPr>
        <p:spPr bwMode="auto">
          <a:xfrm>
            <a:off x="149257" y="2801243"/>
            <a:ext cx="7314111" cy="585979"/>
          </a:xfrm>
          <a:prstGeom prst="roundRect">
            <a:avLst>
              <a:gd name="adj" fmla="val 16667"/>
            </a:avLst>
          </a:prstGeom>
          <a:ln w="38100">
            <a:solidFill>
              <a:schemeClr val="accent2">
                <a:lumMod val="60000"/>
                <a:lumOff val="40000"/>
              </a:schemeClr>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pPr>
            <a:r>
              <a:rPr lang="es-MX" b="1" dirty="0">
                <a:ln w="6350">
                  <a:noFill/>
                </a:ln>
                <a:solidFill>
                  <a:sysClr val="windowText" lastClr="000000"/>
                </a:solidFill>
                <a:latin typeface="Arial" panose="020B0604020202020204" pitchFamily="34" charset="0"/>
                <a:cs typeface="Arial" panose="020B0604020202020204" pitchFamily="34" charset="0"/>
              </a:rPr>
              <a:t>La población en el Municipio presenta poca inseguridad </a:t>
            </a:r>
            <a:r>
              <a:rPr lang="es-MX" b="1" dirty="0" smtClean="0">
                <a:ln w="6350">
                  <a:noFill/>
                </a:ln>
                <a:solidFill>
                  <a:sysClr val="windowText" lastClr="000000"/>
                </a:solidFill>
                <a:latin typeface="Arial" panose="020B0604020202020204" pitchFamily="34" charset="0"/>
                <a:cs typeface="Arial" panose="020B0604020202020204" pitchFamily="34" charset="0"/>
              </a:rPr>
              <a:t>pública</a:t>
            </a:r>
          </a:p>
          <a:p>
            <a:pPr algn="ctr" eaLnBrk="0" fontAlgn="base" hangingPunct="0">
              <a:spcBef>
                <a:spcPct val="0"/>
              </a:spcBef>
              <a:spcAft>
                <a:spcPct val="0"/>
              </a:spcAft>
            </a:pPr>
            <a:r>
              <a:rPr lang="es-MX" b="1" dirty="0" smtClean="0">
                <a:ln w="6350">
                  <a:noFill/>
                </a:ln>
                <a:solidFill>
                  <a:sysClr val="windowText" lastClr="000000"/>
                </a:solidFill>
                <a:latin typeface="Arial" panose="020B0604020202020204" pitchFamily="34" charset="0"/>
                <a:cs typeface="Arial" panose="020B0604020202020204" pitchFamily="34" charset="0"/>
              </a:rPr>
              <a:t> </a:t>
            </a:r>
            <a:r>
              <a:rPr lang="es-MX" b="1" dirty="0">
                <a:ln w="6350">
                  <a:noFill/>
                </a:ln>
                <a:solidFill>
                  <a:sysClr val="windowText" lastClr="000000"/>
                </a:solidFill>
                <a:latin typeface="Arial" panose="020B0604020202020204" pitchFamily="34" charset="0"/>
                <a:cs typeface="Arial" panose="020B0604020202020204" pitchFamily="34" charset="0"/>
              </a:rPr>
              <a:t>y mayor conocimiento de la normatividad del tránsito.</a:t>
            </a:r>
          </a:p>
        </p:txBody>
      </p:sp>
      <p:sp>
        <p:nvSpPr>
          <p:cNvPr id="9" name="_s1032"/>
          <p:cNvSpPr>
            <a:spLocks noChangeArrowheads="1"/>
          </p:cNvSpPr>
          <p:nvPr/>
        </p:nvSpPr>
        <p:spPr bwMode="auto">
          <a:xfrm>
            <a:off x="1680317" y="1667106"/>
            <a:ext cx="1330806" cy="926925"/>
          </a:xfrm>
          <a:prstGeom prst="roundRect">
            <a:avLst>
              <a:gd name="adj" fmla="val 16667"/>
            </a:avLst>
          </a:prstGeom>
          <a:ln w="38100">
            <a:solidFill>
              <a:srgbClr val="00B0F0"/>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r>
              <a:rPr lang="es-MX" sz="1200" dirty="0">
                <a:ln w="6350">
                  <a:noFill/>
                </a:ln>
                <a:solidFill>
                  <a:sysClr val="windowText" lastClr="000000"/>
                </a:solidFill>
                <a:latin typeface="Arial Narrow" pitchFamily="34" charset="0"/>
                <a:cs typeface="Arial" pitchFamily="34" charset="0"/>
              </a:rPr>
              <a:t>Comunidades </a:t>
            </a:r>
            <a:r>
              <a:rPr lang="es-MX" sz="1200" dirty="0" smtClean="0">
                <a:ln w="6350">
                  <a:noFill/>
                </a:ln>
                <a:solidFill>
                  <a:sysClr val="windowText" lastClr="000000"/>
                </a:solidFill>
                <a:latin typeface="Arial Narrow" pitchFamily="34" charset="0"/>
                <a:cs typeface="Arial" pitchFamily="34" charset="0"/>
              </a:rPr>
              <a:t>con</a:t>
            </a:r>
          </a:p>
          <a:p>
            <a:pPr algn="ctr"/>
            <a:r>
              <a:rPr lang="es-MX" sz="1200" dirty="0" smtClean="0">
                <a:ln w="6350">
                  <a:noFill/>
                </a:ln>
                <a:solidFill>
                  <a:sysClr val="windowText" lastClr="000000"/>
                </a:solidFill>
                <a:latin typeface="Arial Narrow" pitchFamily="34" charset="0"/>
                <a:cs typeface="Arial" pitchFamily="34" charset="0"/>
              </a:rPr>
              <a:t> vigilancia</a:t>
            </a:r>
          </a:p>
          <a:p>
            <a:pPr algn="ctr"/>
            <a:r>
              <a:rPr lang="es-MX" sz="1200" dirty="0" smtClean="0">
                <a:ln w="6350">
                  <a:noFill/>
                </a:ln>
                <a:solidFill>
                  <a:sysClr val="windowText" lastClr="000000"/>
                </a:solidFill>
                <a:latin typeface="Arial Narrow" pitchFamily="34" charset="0"/>
                <a:cs typeface="Arial" pitchFamily="34" charset="0"/>
              </a:rPr>
              <a:t> </a:t>
            </a:r>
            <a:r>
              <a:rPr lang="es-MX" sz="1200" dirty="0">
                <a:ln w="6350">
                  <a:noFill/>
                </a:ln>
                <a:solidFill>
                  <a:sysClr val="windowText" lastClr="000000"/>
                </a:solidFill>
                <a:latin typeface="Arial Narrow" pitchFamily="34" charset="0"/>
                <a:cs typeface="Arial" pitchFamily="34" charset="0"/>
              </a:rPr>
              <a:t>de la </a:t>
            </a:r>
            <a:r>
              <a:rPr lang="es-MX" sz="1200" dirty="0" smtClean="0">
                <a:ln w="6350">
                  <a:noFill/>
                </a:ln>
                <a:solidFill>
                  <a:sysClr val="windowText" lastClr="000000"/>
                </a:solidFill>
                <a:latin typeface="Arial Narrow" pitchFamily="34" charset="0"/>
                <a:cs typeface="Arial" pitchFamily="34" charset="0"/>
              </a:rPr>
              <a:t>policía </a:t>
            </a:r>
            <a:r>
              <a:rPr lang="es-MX" sz="1200" dirty="0">
                <a:ln w="6350">
                  <a:noFill/>
                </a:ln>
                <a:solidFill>
                  <a:sysClr val="windowText" lastClr="000000"/>
                </a:solidFill>
                <a:latin typeface="Arial Narrow" pitchFamily="34" charset="0"/>
                <a:cs typeface="Arial" pitchFamily="34" charset="0"/>
              </a:rPr>
              <a:t>municipal</a:t>
            </a:r>
          </a:p>
          <a:p>
            <a:pPr algn="ctr"/>
            <a:r>
              <a:rPr lang="es-MX" sz="1000" dirty="0" smtClean="0">
                <a:solidFill>
                  <a:sysClr val="windowText" lastClr="000000"/>
                </a:solidFill>
              </a:rPr>
              <a:t> </a:t>
            </a:r>
            <a:endParaRPr lang="es-MX" sz="1000" dirty="0">
              <a:solidFill>
                <a:sysClr val="windowText" lastClr="000000"/>
              </a:solidFill>
            </a:endParaRPr>
          </a:p>
        </p:txBody>
      </p:sp>
      <p:sp>
        <p:nvSpPr>
          <p:cNvPr id="11" name="_s1032"/>
          <p:cNvSpPr>
            <a:spLocks noChangeArrowheads="1"/>
          </p:cNvSpPr>
          <p:nvPr/>
        </p:nvSpPr>
        <p:spPr bwMode="auto">
          <a:xfrm>
            <a:off x="56851" y="1693899"/>
            <a:ext cx="1285233" cy="844385"/>
          </a:xfrm>
          <a:prstGeom prst="roundRect">
            <a:avLst>
              <a:gd name="adj" fmla="val 16667"/>
            </a:avLst>
          </a:prstGeom>
          <a:ln w="38100">
            <a:solidFill>
              <a:srgbClr val="00B0F0"/>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r>
              <a:rPr lang="es-MX" sz="1200" dirty="0">
                <a:ln w="6350">
                  <a:noFill/>
                </a:ln>
                <a:solidFill>
                  <a:sysClr val="windowText" lastClr="000000"/>
                </a:solidFill>
                <a:latin typeface="Arial Narrow" pitchFamily="34" charset="0"/>
                <a:cs typeface="Arial" pitchFamily="34" charset="0"/>
              </a:rPr>
              <a:t>Disminución en los </a:t>
            </a:r>
            <a:endParaRPr lang="es-MX" sz="1200" dirty="0" smtClean="0">
              <a:ln w="6350">
                <a:noFill/>
              </a:ln>
              <a:solidFill>
                <a:sysClr val="windowText" lastClr="000000"/>
              </a:solidFill>
              <a:latin typeface="Arial Narrow" pitchFamily="34" charset="0"/>
              <a:cs typeface="Arial" pitchFamily="34" charset="0"/>
            </a:endParaRPr>
          </a:p>
          <a:p>
            <a:pPr algn="ctr"/>
            <a:r>
              <a:rPr lang="es-MX" sz="1200" dirty="0" smtClean="0">
                <a:ln w="6350">
                  <a:noFill/>
                </a:ln>
                <a:solidFill>
                  <a:sysClr val="windowText" lastClr="000000"/>
                </a:solidFill>
                <a:latin typeface="Arial Narrow" pitchFamily="34" charset="0"/>
                <a:cs typeface="Arial" pitchFamily="34" charset="0"/>
              </a:rPr>
              <a:t>índices delictivos </a:t>
            </a:r>
            <a:r>
              <a:rPr lang="es-MX" sz="1200" dirty="0">
                <a:ln w="6350">
                  <a:noFill/>
                </a:ln>
                <a:solidFill>
                  <a:sysClr val="windowText" lastClr="000000"/>
                </a:solidFill>
                <a:latin typeface="Arial Narrow" pitchFamily="34" charset="0"/>
                <a:cs typeface="Arial" pitchFamily="34" charset="0"/>
              </a:rPr>
              <a:t>en </a:t>
            </a:r>
            <a:r>
              <a:rPr lang="es-MX" sz="1200" dirty="0" smtClean="0">
                <a:ln w="6350">
                  <a:noFill/>
                </a:ln>
                <a:solidFill>
                  <a:sysClr val="windowText" lastClr="000000"/>
                </a:solidFill>
                <a:latin typeface="Arial Narrow" pitchFamily="34" charset="0"/>
                <a:cs typeface="Arial" pitchFamily="34" charset="0"/>
              </a:rPr>
              <a:t>el</a:t>
            </a:r>
          </a:p>
          <a:p>
            <a:pPr algn="ctr"/>
            <a:r>
              <a:rPr lang="es-MX" sz="1200" dirty="0" smtClean="0">
                <a:ln w="6350">
                  <a:noFill/>
                </a:ln>
                <a:solidFill>
                  <a:sysClr val="windowText" lastClr="000000"/>
                </a:solidFill>
                <a:latin typeface="Arial Narrow" pitchFamily="34" charset="0"/>
                <a:cs typeface="Arial" pitchFamily="34" charset="0"/>
              </a:rPr>
              <a:t> </a:t>
            </a:r>
            <a:r>
              <a:rPr lang="es-MX" sz="1200" dirty="0">
                <a:ln w="6350">
                  <a:noFill/>
                </a:ln>
                <a:solidFill>
                  <a:sysClr val="windowText" lastClr="000000"/>
                </a:solidFill>
                <a:latin typeface="Arial Narrow" pitchFamily="34" charset="0"/>
                <a:cs typeface="Arial" pitchFamily="34" charset="0"/>
              </a:rPr>
              <a:t>municipio</a:t>
            </a:r>
            <a:endParaRPr lang="es-MX" sz="1200" dirty="0">
              <a:solidFill>
                <a:sysClr val="windowText" lastClr="000000"/>
              </a:solidFill>
            </a:endParaRPr>
          </a:p>
        </p:txBody>
      </p:sp>
      <p:sp>
        <p:nvSpPr>
          <p:cNvPr id="12" name="_s1034"/>
          <p:cNvSpPr>
            <a:spLocks noChangeArrowheads="1"/>
          </p:cNvSpPr>
          <p:nvPr/>
        </p:nvSpPr>
        <p:spPr bwMode="auto">
          <a:xfrm>
            <a:off x="5436366" y="1693898"/>
            <a:ext cx="1867847" cy="775281"/>
          </a:xfrm>
          <a:prstGeom prst="roundRect">
            <a:avLst>
              <a:gd name="adj" fmla="val 16667"/>
            </a:avLst>
          </a:prstGeom>
          <a:ln w="38100">
            <a:solidFill>
              <a:srgbClr val="00B0F0"/>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s-MX" sz="1200" dirty="0">
                <a:latin typeface="Arial Narrow" pitchFamily="34" charset="0"/>
              </a:rPr>
              <a:t>Conocimiento de las </a:t>
            </a:r>
            <a:r>
              <a:rPr lang="es-MX" sz="1200" dirty="0" smtClean="0">
                <a:latin typeface="Arial Narrow" pitchFamily="34" charset="0"/>
              </a:rPr>
              <a:t>disposiciones</a:t>
            </a:r>
          </a:p>
          <a:p>
            <a:pPr algn="ctr" eaLnBrk="0" hangingPunct="0"/>
            <a:r>
              <a:rPr lang="es-MX" sz="1200" dirty="0" smtClean="0">
                <a:latin typeface="Arial Narrow" pitchFamily="34" charset="0"/>
              </a:rPr>
              <a:t> </a:t>
            </a:r>
            <a:r>
              <a:rPr lang="es-MX" sz="1200" dirty="0">
                <a:latin typeface="Arial Narrow" pitchFamily="34" charset="0"/>
              </a:rPr>
              <a:t>jurídicas en materia de tránsito.</a:t>
            </a:r>
          </a:p>
        </p:txBody>
      </p:sp>
      <p:sp>
        <p:nvSpPr>
          <p:cNvPr id="13" name="_s1034"/>
          <p:cNvSpPr>
            <a:spLocks noChangeArrowheads="1"/>
          </p:cNvSpPr>
          <p:nvPr/>
        </p:nvSpPr>
        <p:spPr bwMode="auto">
          <a:xfrm>
            <a:off x="1501358" y="786007"/>
            <a:ext cx="1625790" cy="700302"/>
          </a:xfrm>
          <a:prstGeom prst="roundRect">
            <a:avLst>
              <a:gd name="adj" fmla="val 16667"/>
            </a:avLst>
          </a:prstGeom>
          <a:ln w="38100">
            <a:solidFill>
              <a:srgbClr val="00B0F0"/>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r>
              <a:rPr lang="es-MX" sz="1200" dirty="0">
                <a:ln w="6350">
                  <a:noFill/>
                </a:ln>
                <a:solidFill>
                  <a:sysClr val="windowText" lastClr="000000"/>
                </a:solidFill>
                <a:latin typeface="Arial Narrow" pitchFamily="34" charset="0"/>
                <a:cs typeface="Arial" pitchFamily="34" charset="0"/>
              </a:rPr>
              <a:t>Decremento de la </a:t>
            </a:r>
            <a:endParaRPr lang="es-MX" sz="1200" dirty="0" smtClean="0">
              <a:ln w="6350">
                <a:noFill/>
              </a:ln>
              <a:solidFill>
                <a:sysClr val="windowText" lastClr="000000"/>
              </a:solidFill>
              <a:latin typeface="Arial Narrow" pitchFamily="34" charset="0"/>
              <a:cs typeface="Arial" pitchFamily="34" charset="0"/>
            </a:endParaRPr>
          </a:p>
          <a:p>
            <a:pPr algn="ctr"/>
            <a:r>
              <a:rPr lang="es-MX" sz="1200" dirty="0" smtClean="0">
                <a:ln w="6350">
                  <a:noFill/>
                </a:ln>
                <a:solidFill>
                  <a:sysClr val="windowText" lastClr="000000"/>
                </a:solidFill>
                <a:latin typeface="Arial Narrow" pitchFamily="34" charset="0"/>
                <a:cs typeface="Arial" pitchFamily="34" charset="0"/>
              </a:rPr>
              <a:t>población municipal víctima</a:t>
            </a:r>
          </a:p>
          <a:p>
            <a:pPr algn="ctr"/>
            <a:r>
              <a:rPr lang="es-MX" sz="1200" dirty="0" smtClean="0">
                <a:ln w="6350">
                  <a:noFill/>
                </a:ln>
                <a:solidFill>
                  <a:sysClr val="windowText" lastClr="000000"/>
                </a:solidFill>
                <a:latin typeface="Arial Narrow" pitchFamily="34" charset="0"/>
                <a:cs typeface="Arial" pitchFamily="34" charset="0"/>
              </a:rPr>
              <a:t> </a:t>
            </a:r>
            <a:r>
              <a:rPr lang="es-MX" sz="1200" dirty="0">
                <a:ln w="6350">
                  <a:noFill/>
                </a:ln>
                <a:solidFill>
                  <a:sysClr val="windowText" lastClr="000000"/>
                </a:solidFill>
                <a:latin typeface="Arial Narrow" pitchFamily="34" charset="0"/>
                <a:cs typeface="Arial" pitchFamily="34" charset="0"/>
              </a:rPr>
              <a:t>de la delincuencia</a:t>
            </a:r>
            <a:endParaRPr lang="es-MX" sz="1200" dirty="0">
              <a:solidFill>
                <a:sysClr val="windowText" lastClr="000000"/>
              </a:solidFill>
            </a:endParaRPr>
          </a:p>
        </p:txBody>
      </p:sp>
      <p:sp>
        <p:nvSpPr>
          <p:cNvPr id="15" name="_s1033"/>
          <p:cNvSpPr>
            <a:spLocks noChangeArrowheads="1"/>
          </p:cNvSpPr>
          <p:nvPr/>
        </p:nvSpPr>
        <p:spPr bwMode="auto">
          <a:xfrm>
            <a:off x="2069481" y="60024"/>
            <a:ext cx="4841568" cy="566170"/>
          </a:xfrm>
          <a:prstGeom prst="roundRect">
            <a:avLst>
              <a:gd name="adj" fmla="val 16667"/>
            </a:avLst>
          </a:prstGeom>
          <a:ln w="38100">
            <a:solidFill>
              <a:srgbClr val="00B0F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ES" sz="1600" b="1" dirty="0">
                <a:ln w="6350">
                  <a:noFill/>
                </a:ln>
                <a:solidFill>
                  <a:sysClr val="windowText" lastClr="000000"/>
                </a:solidFill>
                <a:latin typeface="Arial Narrow" pitchFamily="34" charset="0"/>
                <a:cs typeface="Arial" pitchFamily="34" charset="0"/>
              </a:rPr>
              <a:t>Contribuir a la </a:t>
            </a:r>
            <a:r>
              <a:rPr lang="es-ES" sz="1600" b="1" dirty="0" smtClean="0">
                <a:ln w="6350">
                  <a:noFill/>
                </a:ln>
                <a:solidFill>
                  <a:sysClr val="windowText" lastClr="000000"/>
                </a:solidFill>
                <a:latin typeface="Arial Narrow" pitchFamily="34" charset="0"/>
                <a:cs typeface="Arial" pitchFamily="34" charset="0"/>
              </a:rPr>
              <a:t>disminución </a:t>
            </a:r>
            <a:r>
              <a:rPr lang="es-ES" sz="1600" b="1" dirty="0">
                <a:ln w="6350">
                  <a:noFill/>
                </a:ln>
                <a:solidFill>
                  <a:sysClr val="windowText" lastClr="000000"/>
                </a:solidFill>
                <a:latin typeface="Arial Narrow" pitchFamily="34" charset="0"/>
                <a:cs typeface="Arial" pitchFamily="34" charset="0"/>
              </a:rPr>
              <a:t>de la inseguridad pública y </a:t>
            </a:r>
            <a:endParaRPr lang="es-ES" sz="1600" b="1" dirty="0" smtClean="0">
              <a:ln w="6350">
                <a:noFill/>
              </a:ln>
              <a:solidFill>
                <a:sysClr val="windowText" lastClr="000000"/>
              </a:solidFill>
              <a:latin typeface="Arial Narrow" pitchFamily="34" charset="0"/>
              <a:cs typeface="Arial" pitchFamily="34" charset="0"/>
            </a:endParaRPr>
          </a:p>
          <a:p>
            <a:pPr algn="ctr"/>
            <a:r>
              <a:rPr lang="es-ES" sz="1600" b="1" dirty="0" smtClean="0">
                <a:ln w="6350">
                  <a:noFill/>
                </a:ln>
                <a:solidFill>
                  <a:sysClr val="windowText" lastClr="000000"/>
                </a:solidFill>
                <a:latin typeface="Arial Narrow" pitchFamily="34" charset="0"/>
                <a:cs typeface="Arial" pitchFamily="34" charset="0"/>
              </a:rPr>
              <a:t>mayor </a:t>
            </a:r>
            <a:r>
              <a:rPr lang="es-ES" sz="1600" b="1" dirty="0">
                <a:ln w="6350">
                  <a:noFill/>
                </a:ln>
                <a:solidFill>
                  <a:sysClr val="windowText" lastClr="000000"/>
                </a:solidFill>
                <a:latin typeface="Arial Narrow" pitchFamily="34" charset="0"/>
                <a:cs typeface="Arial" pitchFamily="34" charset="0"/>
              </a:rPr>
              <a:t>conocimiento de la normatividad en tránsito</a:t>
            </a:r>
            <a:endParaRPr lang="es-MX" sz="1600" dirty="0">
              <a:solidFill>
                <a:sysClr val="windowText" lastClr="000000"/>
              </a:solidFill>
            </a:endParaRPr>
          </a:p>
        </p:txBody>
      </p:sp>
      <p:sp>
        <p:nvSpPr>
          <p:cNvPr id="16" name="_s1033"/>
          <p:cNvSpPr>
            <a:spLocks noChangeArrowheads="1"/>
          </p:cNvSpPr>
          <p:nvPr/>
        </p:nvSpPr>
        <p:spPr bwMode="auto">
          <a:xfrm>
            <a:off x="5451863" y="821899"/>
            <a:ext cx="1883406" cy="641536"/>
          </a:xfrm>
          <a:prstGeom prst="roundRect">
            <a:avLst>
              <a:gd name="adj" fmla="val 16667"/>
            </a:avLst>
          </a:prstGeom>
          <a:ln w="38100">
            <a:solidFill>
              <a:srgbClr val="00B0F0"/>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r>
              <a:rPr lang="es-MX" sz="1200" dirty="0">
                <a:ln w="6350">
                  <a:noFill/>
                </a:ln>
                <a:solidFill>
                  <a:sysClr val="windowText" lastClr="000000"/>
                </a:solidFill>
                <a:latin typeface="Arial Narrow" pitchFamily="34" charset="0"/>
                <a:cs typeface="Arial" pitchFamily="34" charset="0"/>
              </a:rPr>
              <a:t>Interés de la población municipal </a:t>
            </a:r>
            <a:endParaRPr lang="es-MX" sz="1200" dirty="0" smtClean="0">
              <a:ln w="6350">
                <a:noFill/>
              </a:ln>
              <a:solidFill>
                <a:sysClr val="windowText" lastClr="000000"/>
              </a:solidFill>
              <a:latin typeface="Arial Narrow" pitchFamily="34" charset="0"/>
              <a:cs typeface="Arial" pitchFamily="34" charset="0"/>
            </a:endParaRPr>
          </a:p>
          <a:p>
            <a:pPr algn="ctr"/>
            <a:r>
              <a:rPr lang="es-MX" sz="1200" dirty="0" smtClean="0">
                <a:ln w="6350">
                  <a:noFill/>
                </a:ln>
                <a:solidFill>
                  <a:sysClr val="windowText" lastClr="000000"/>
                </a:solidFill>
                <a:latin typeface="Arial Narrow" pitchFamily="34" charset="0"/>
                <a:cs typeface="Arial" pitchFamily="34" charset="0"/>
              </a:rPr>
              <a:t>en </a:t>
            </a:r>
            <a:r>
              <a:rPr lang="es-MX" sz="1200" dirty="0">
                <a:ln w="6350">
                  <a:noFill/>
                </a:ln>
                <a:solidFill>
                  <a:sysClr val="windowText" lastClr="000000"/>
                </a:solidFill>
                <a:latin typeface="Arial Narrow" pitchFamily="34" charset="0"/>
                <a:cs typeface="Arial" pitchFamily="34" charset="0"/>
              </a:rPr>
              <a:t>el cumplimiento de la Ley</a:t>
            </a:r>
            <a:endParaRPr lang="es-MX" sz="1200" dirty="0">
              <a:solidFill>
                <a:sysClr val="windowText" lastClr="000000"/>
              </a:solidFill>
            </a:endParaRPr>
          </a:p>
        </p:txBody>
      </p:sp>
      <p:sp>
        <p:nvSpPr>
          <p:cNvPr id="17" name="Line 14"/>
          <p:cNvSpPr>
            <a:spLocks noChangeShapeType="1"/>
          </p:cNvSpPr>
          <p:nvPr/>
        </p:nvSpPr>
        <p:spPr bwMode="auto">
          <a:xfrm flipV="1">
            <a:off x="1154406" y="1072444"/>
            <a:ext cx="329160" cy="637703"/>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19" name="Line 16"/>
          <p:cNvSpPr>
            <a:spLocks noChangeShapeType="1"/>
          </p:cNvSpPr>
          <p:nvPr/>
        </p:nvSpPr>
        <p:spPr bwMode="auto">
          <a:xfrm flipH="1" flipV="1">
            <a:off x="2314251" y="2523246"/>
            <a:ext cx="1" cy="236073"/>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0" name="Line 17"/>
          <p:cNvSpPr>
            <a:spLocks noChangeShapeType="1"/>
          </p:cNvSpPr>
          <p:nvPr/>
        </p:nvSpPr>
        <p:spPr bwMode="auto">
          <a:xfrm flipV="1">
            <a:off x="6370541" y="2488594"/>
            <a:ext cx="23025" cy="270724"/>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2" name="Line 19"/>
          <p:cNvSpPr>
            <a:spLocks noChangeShapeType="1"/>
          </p:cNvSpPr>
          <p:nvPr/>
        </p:nvSpPr>
        <p:spPr bwMode="auto">
          <a:xfrm flipH="1" flipV="1">
            <a:off x="6370541" y="1411106"/>
            <a:ext cx="1308" cy="306460"/>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3" name="Line 20"/>
          <p:cNvSpPr>
            <a:spLocks noChangeShapeType="1"/>
          </p:cNvSpPr>
          <p:nvPr/>
        </p:nvSpPr>
        <p:spPr bwMode="auto">
          <a:xfrm flipV="1">
            <a:off x="6367711" y="591435"/>
            <a:ext cx="2829" cy="230463"/>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solidFill>
                <a:schemeClr val="tx1"/>
              </a:solidFill>
            </a:endParaRPr>
          </a:p>
        </p:txBody>
      </p:sp>
      <p:sp>
        <p:nvSpPr>
          <p:cNvPr id="24" name="Line 21"/>
          <p:cNvSpPr>
            <a:spLocks noChangeShapeType="1"/>
          </p:cNvSpPr>
          <p:nvPr/>
        </p:nvSpPr>
        <p:spPr bwMode="auto">
          <a:xfrm flipH="1">
            <a:off x="1305398" y="2016328"/>
            <a:ext cx="359941" cy="2"/>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5" name="Line 22"/>
          <p:cNvSpPr>
            <a:spLocks noChangeShapeType="1"/>
          </p:cNvSpPr>
          <p:nvPr/>
        </p:nvSpPr>
        <p:spPr bwMode="auto">
          <a:xfrm flipH="1" flipV="1">
            <a:off x="3144939" y="1038080"/>
            <a:ext cx="1070119" cy="746129"/>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6" name="Line 23"/>
          <p:cNvSpPr>
            <a:spLocks noChangeShapeType="1"/>
          </p:cNvSpPr>
          <p:nvPr/>
        </p:nvSpPr>
        <p:spPr bwMode="auto">
          <a:xfrm flipV="1">
            <a:off x="2314251" y="1459893"/>
            <a:ext cx="0" cy="165287"/>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7" name="Line 24"/>
          <p:cNvSpPr>
            <a:spLocks noChangeShapeType="1"/>
          </p:cNvSpPr>
          <p:nvPr/>
        </p:nvSpPr>
        <p:spPr bwMode="auto">
          <a:xfrm flipH="1" flipV="1">
            <a:off x="4646912" y="2111249"/>
            <a:ext cx="789454" cy="0"/>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28" name="Line 25"/>
          <p:cNvSpPr>
            <a:spLocks noChangeShapeType="1"/>
          </p:cNvSpPr>
          <p:nvPr/>
        </p:nvSpPr>
        <p:spPr bwMode="auto">
          <a:xfrm flipH="1" flipV="1">
            <a:off x="2899840" y="2031020"/>
            <a:ext cx="336798" cy="14271"/>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32" name="Line 24"/>
          <p:cNvSpPr>
            <a:spLocks noChangeShapeType="1"/>
          </p:cNvSpPr>
          <p:nvPr/>
        </p:nvSpPr>
        <p:spPr bwMode="auto">
          <a:xfrm flipH="1" flipV="1">
            <a:off x="4907217" y="5663085"/>
            <a:ext cx="1" cy="171190"/>
          </a:xfrm>
          <a:prstGeom prst="line">
            <a:avLst/>
          </a:prstGeom>
          <a:ln w="38100">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36" name="_s1032"/>
          <p:cNvSpPr>
            <a:spLocks noChangeArrowheads="1"/>
          </p:cNvSpPr>
          <p:nvPr/>
        </p:nvSpPr>
        <p:spPr bwMode="auto">
          <a:xfrm>
            <a:off x="143296" y="5402267"/>
            <a:ext cx="1336817" cy="1166902"/>
          </a:xfrm>
          <a:prstGeom prst="roundRect">
            <a:avLst>
              <a:gd name="adj" fmla="val 16667"/>
            </a:avLst>
          </a:prstGeom>
          <a:ln w="38100">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lvl="0" algn="ctr" eaLnBrk="0" fontAlgn="base" hangingPunct="0">
              <a:spcBef>
                <a:spcPct val="0"/>
              </a:spcBef>
              <a:spcAft>
                <a:spcPct val="0"/>
              </a:spcAft>
              <a:defRPr/>
            </a:pPr>
            <a:r>
              <a:rPr lang="es-MX" sz="1200" dirty="0">
                <a:solidFill>
                  <a:sysClr val="windowText" lastClr="000000"/>
                </a:solidFill>
                <a:latin typeface="Arial Narrow" pitchFamily="34" charset="0"/>
              </a:rPr>
              <a:t>Implementación de </a:t>
            </a:r>
            <a:endParaRPr lang="es-MX" sz="1200" dirty="0" smtClean="0">
              <a:solidFill>
                <a:sysClr val="windowText" lastClr="000000"/>
              </a:solidFill>
              <a:latin typeface="Arial Narrow" pitchFamily="34" charset="0"/>
            </a:endParaRPr>
          </a:p>
          <a:p>
            <a:pPr lvl="0" algn="ctr" eaLnBrk="0" fontAlgn="base" hangingPunct="0">
              <a:spcBef>
                <a:spcPct val="0"/>
              </a:spcBef>
              <a:spcAft>
                <a:spcPct val="0"/>
              </a:spcAft>
              <a:defRPr/>
            </a:pPr>
            <a:r>
              <a:rPr lang="es-MX" sz="1200" dirty="0" smtClean="0">
                <a:solidFill>
                  <a:sysClr val="windowText" lastClr="000000"/>
                </a:solidFill>
                <a:latin typeface="Arial Narrow" pitchFamily="34" charset="0"/>
              </a:rPr>
              <a:t>cursos de capacitación</a:t>
            </a:r>
          </a:p>
          <a:p>
            <a:pPr lvl="0" algn="ctr" eaLnBrk="0" fontAlgn="base" hangingPunct="0">
              <a:spcBef>
                <a:spcPct val="0"/>
              </a:spcBef>
              <a:spcAft>
                <a:spcPct val="0"/>
              </a:spcAft>
              <a:defRPr/>
            </a:pPr>
            <a:r>
              <a:rPr lang="es-MX" sz="1200" dirty="0" smtClean="0">
                <a:solidFill>
                  <a:sysClr val="windowText" lastClr="000000"/>
                </a:solidFill>
                <a:latin typeface="Arial Narrow" pitchFamily="34" charset="0"/>
              </a:rPr>
              <a:t> </a:t>
            </a:r>
            <a:r>
              <a:rPr lang="es-MX" sz="1200" dirty="0">
                <a:solidFill>
                  <a:sysClr val="windowText" lastClr="000000"/>
                </a:solidFill>
                <a:latin typeface="Arial Narrow" pitchFamily="34" charset="0"/>
              </a:rPr>
              <a:t>para </a:t>
            </a:r>
            <a:r>
              <a:rPr lang="es-MX" sz="1200" dirty="0" smtClean="0">
                <a:solidFill>
                  <a:sysClr val="windowText" lastClr="000000"/>
                </a:solidFill>
                <a:latin typeface="Arial Narrow" pitchFamily="34" charset="0"/>
              </a:rPr>
              <a:t>los </a:t>
            </a:r>
            <a:r>
              <a:rPr lang="es-MX" sz="1200" dirty="0">
                <a:solidFill>
                  <a:sysClr val="windowText" lastClr="000000"/>
                </a:solidFill>
                <a:latin typeface="Arial Narrow" pitchFamily="34" charset="0"/>
              </a:rPr>
              <a:t>policías </a:t>
            </a:r>
            <a:endParaRPr lang="es-MX" sz="1200" dirty="0" smtClean="0">
              <a:solidFill>
                <a:sysClr val="windowText" lastClr="000000"/>
              </a:solidFill>
              <a:latin typeface="Arial Narrow" pitchFamily="34" charset="0"/>
            </a:endParaRPr>
          </a:p>
          <a:p>
            <a:pPr lvl="0" algn="ctr" eaLnBrk="0" fontAlgn="base" hangingPunct="0">
              <a:spcBef>
                <a:spcPct val="0"/>
              </a:spcBef>
              <a:spcAft>
                <a:spcPct val="0"/>
              </a:spcAft>
              <a:defRPr/>
            </a:pPr>
            <a:r>
              <a:rPr lang="es-MX" sz="1200" dirty="0" smtClean="0">
                <a:solidFill>
                  <a:sysClr val="windowText" lastClr="000000"/>
                </a:solidFill>
                <a:latin typeface="Arial Narrow" pitchFamily="34" charset="0"/>
              </a:rPr>
              <a:t>municipales</a:t>
            </a:r>
            <a:r>
              <a:rPr lang="es-MX" sz="1000" dirty="0">
                <a:solidFill>
                  <a:sysClr val="windowText" lastClr="000000"/>
                </a:solidFill>
                <a:latin typeface="Arial Narrow" pitchFamily="34" charset="0"/>
              </a:rPr>
              <a:t>.</a:t>
            </a:r>
          </a:p>
        </p:txBody>
      </p:sp>
      <p:sp>
        <p:nvSpPr>
          <p:cNvPr id="37" name="_s1032"/>
          <p:cNvSpPr>
            <a:spLocks noChangeArrowheads="1"/>
          </p:cNvSpPr>
          <p:nvPr/>
        </p:nvSpPr>
        <p:spPr bwMode="auto">
          <a:xfrm>
            <a:off x="130227" y="3746971"/>
            <a:ext cx="1400194" cy="979392"/>
          </a:xfrm>
          <a:prstGeom prst="roundRect">
            <a:avLst>
              <a:gd name="adj" fmla="val 16667"/>
            </a:avLst>
          </a:prstGeom>
          <a:ln w="38100">
            <a:solidFill>
              <a:srgbClr val="00B05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s-MX" sz="1200" dirty="0">
                <a:ln w="6350">
                  <a:noFill/>
                </a:ln>
                <a:solidFill>
                  <a:sysClr val="windowText" lastClr="000000"/>
                </a:solidFill>
                <a:latin typeface="Arial Narrow" pitchFamily="34" charset="0"/>
                <a:cs typeface="Arial" pitchFamily="34" charset="0"/>
              </a:rPr>
              <a:t>Más y mejor </a:t>
            </a:r>
            <a:r>
              <a:rPr lang="es-MX" sz="1200" dirty="0" smtClean="0">
                <a:ln w="6350">
                  <a:noFill/>
                </a:ln>
                <a:solidFill>
                  <a:sysClr val="windowText" lastClr="000000"/>
                </a:solidFill>
                <a:latin typeface="Arial Narrow" pitchFamily="34" charset="0"/>
                <a:cs typeface="Arial" pitchFamily="34" charset="0"/>
              </a:rPr>
              <a:t>policías</a:t>
            </a:r>
          </a:p>
          <a:p>
            <a:pPr algn="ctr" eaLnBrk="0" hangingPunct="0"/>
            <a:r>
              <a:rPr lang="es-MX" sz="1200" dirty="0" smtClean="0">
                <a:ln w="6350">
                  <a:noFill/>
                </a:ln>
                <a:solidFill>
                  <a:sysClr val="windowText" lastClr="000000"/>
                </a:solidFill>
                <a:latin typeface="Arial Narrow" pitchFamily="34" charset="0"/>
                <a:cs typeface="Arial" pitchFamily="34" charset="0"/>
              </a:rPr>
              <a:t> municipales </a:t>
            </a:r>
            <a:r>
              <a:rPr lang="es-MX" sz="1200" dirty="0">
                <a:ln w="6350">
                  <a:noFill/>
                </a:ln>
                <a:solidFill>
                  <a:sysClr val="windowText" lastClr="000000"/>
                </a:solidFill>
                <a:latin typeface="Arial Narrow" pitchFamily="34" charset="0"/>
                <a:cs typeface="Arial" pitchFamily="34" charset="0"/>
              </a:rPr>
              <a:t>capacitados</a:t>
            </a:r>
          </a:p>
        </p:txBody>
      </p:sp>
      <p:sp>
        <p:nvSpPr>
          <p:cNvPr id="38" name="_s1032"/>
          <p:cNvSpPr>
            <a:spLocks noChangeArrowheads="1"/>
          </p:cNvSpPr>
          <p:nvPr/>
        </p:nvSpPr>
        <p:spPr bwMode="auto">
          <a:xfrm>
            <a:off x="1885418" y="5422806"/>
            <a:ext cx="1388568" cy="1175530"/>
          </a:xfrm>
          <a:prstGeom prst="roundRect">
            <a:avLst>
              <a:gd name="adj" fmla="val 16667"/>
            </a:avLst>
          </a:prstGeom>
          <a:ln w="38100">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s-MX" sz="1200" dirty="0">
                <a:solidFill>
                  <a:schemeClr val="tx1"/>
                </a:solidFill>
                <a:latin typeface="Arial Narrow" pitchFamily="34" charset="0"/>
              </a:rPr>
              <a:t>Ampliación de </a:t>
            </a:r>
            <a:endParaRPr lang="es-MX" sz="1200" dirty="0" smtClean="0">
              <a:solidFill>
                <a:schemeClr val="tx1"/>
              </a:solidFill>
              <a:latin typeface="Arial Narrow" pitchFamily="34" charset="0"/>
            </a:endParaRPr>
          </a:p>
          <a:p>
            <a:pPr algn="ctr" eaLnBrk="0" hangingPunct="0"/>
            <a:r>
              <a:rPr lang="es-MX" sz="1200" dirty="0" smtClean="0">
                <a:solidFill>
                  <a:schemeClr val="tx1"/>
                </a:solidFill>
                <a:latin typeface="Arial Narrow" pitchFamily="34" charset="0"/>
              </a:rPr>
              <a:t>operativos </a:t>
            </a:r>
          </a:p>
          <a:p>
            <a:pPr algn="ctr" eaLnBrk="0" hangingPunct="0"/>
            <a:r>
              <a:rPr lang="es-MX" sz="1200" dirty="0" smtClean="0">
                <a:solidFill>
                  <a:schemeClr val="tx1"/>
                </a:solidFill>
                <a:latin typeface="Arial Narrow" pitchFamily="34" charset="0"/>
              </a:rPr>
              <a:t> </a:t>
            </a:r>
            <a:r>
              <a:rPr lang="es-MX" sz="1200" dirty="0">
                <a:solidFill>
                  <a:schemeClr val="tx1"/>
                </a:solidFill>
                <a:latin typeface="Arial Narrow" pitchFamily="34" charset="0"/>
              </a:rPr>
              <a:t>de los policías, </a:t>
            </a:r>
            <a:endParaRPr lang="es-MX" sz="1200" dirty="0" smtClean="0">
              <a:solidFill>
                <a:schemeClr val="tx1"/>
              </a:solidFill>
              <a:latin typeface="Arial Narrow" pitchFamily="34" charset="0"/>
            </a:endParaRPr>
          </a:p>
          <a:p>
            <a:pPr algn="ctr" eaLnBrk="0" hangingPunct="0"/>
            <a:r>
              <a:rPr lang="es-MX" sz="1200" dirty="0" smtClean="0">
                <a:solidFill>
                  <a:schemeClr val="tx1"/>
                </a:solidFill>
                <a:latin typeface="Arial Narrow" pitchFamily="34" charset="0"/>
              </a:rPr>
              <a:t>patrullas </a:t>
            </a:r>
            <a:r>
              <a:rPr lang="es-MX" sz="1200" dirty="0">
                <a:solidFill>
                  <a:schemeClr val="tx1"/>
                </a:solidFill>
                <a:latin typeface="Arial Narrow" pitchFamily="34" charset="0"/>
              </a:rPr>
              <a:t>y armas </a:t>
            </a:r>
            <a:endParaRPr lang="es-MX" sz="1200" dirty="0" smtClean="0">
              <a:solidFill>
                <a:schemeClr val="tx1"/>
              </a:solidFill>
              <a:latin typeface="Arial Narrow" pitchFamily="34" charset="0"/>
            </a:endParaRPr>
          </a:p>
          <a:p>
            <a:pPr algn="ctr" eaLnBrk="0" hangingPunct="0"/>
            <a:r>
              <a:rPr lang="es-MX" sz="1200" dirty="0" smtClean="0">
                <a:solidFill>
                  <a:schemeClr val="tx1"/>
                </a:solidFill>
                <a:latin typeface="Arial Narrow" pitchFamily="34" charset="0"/>
              </a:rPr>
              <a:t>de </a:t>
            </a:r>
            <a:r>
              <a:rPr lang="es-MX" sz="1200" dirty="0">
                <a:solidFill>
                  <a:schemeClr val="tx1"/>
                </a:solidFill>
                <a:latin typeface="Arial Narrow" pitchFamily="34" charset="0"/>
              </a:rPr>
              <a:t>fuego.</a:t>
            </a:r>
          </a:p>
        </p:txBody>
      </p:sp>
      <p:sp>
        <p:nvSpPr>
          <p:cNvPr id="39" name="_s1032"/>
          <p:cNvSpPr>
            <a:spLocks noChangeArrowheads="1"/>
          </p:cNvSpPr>
          <p:nvPr/>
        </p:nvSpPr>
        <p:spPr bwMode="auto">
          <a:xfrm>
            <a:off x="1874460" y="3781194"/>
            <a:ext cx="1426862" cy="956230"/>
          </a:xfrm>
          <a:prstGeom prst="roundRect">
            <a:avLst>
              <a:gd name="adj" fmla="val 16667"/>
            </a:avLst>
          </a:prstGeom>
          <a:ln w="38100">
            <a:solidFill>
              <a:srgbClr val="00B05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s-MX" sz="1000" dirty="0">
                <a:ln w="6350">
                  <a:noFill/>
                </a:ln>
                <a:solidFill>
                  <a:sysClr val="windowText" lastClr="000000"/>
                </a:solidFill>
                <a:latin typeface="Arial Narrow" pitchFamily="34" charset="0"/>
                <a:cs typeface="Arial" pitchFamily="34" charset="0"/>
              </a:rPr>
              <a:t>Amplia cobertura de </a:t>
            </a:r>
            <a:r>
              <a:rPr lang="es-MX" sz="1000" dirty="0" smtClean="0">
                <a:ln w="6350">
                  <a:noFill/>
                </a:ln>
                <a:solidFill>
                  <a:sysClr val="windowText" lastClr="000000"/>
                </a:solidFill>
                <a:latin typeface="Arial Narrow" pitchFamily="34" charset="0"/>
                <a:cs typeface="Arial" pitchFamily="34" charset="0"/>
              </a:rPr>
              <a:t>seguridad</a:t>
            </a:r>
          </a:p>
          <a:p>
            <a:pPr algn="ctr" eaLnBrk="0" hangingPunct="0"/>
            <a:r>
              <a:rPr lang="es-MX" sz="1000" dirty="0" smtClean="0">
                <a:ln w="6350">
                  <a:noFill/>
                </a:ln>
                <a:solidFill>
                  <a:sysClr val="windowText" lastClr="000000"/>
                </a:solidFill>
                <a:latin typeface="Arial Narrow" pitchFamily="34" charset="0"/>
                <a:cs typeface="Arial" pitchFamily="34" charset="0"/>
              </a:rPr>
              <a:t> </a:t>
            </a:r>
            <a:r>
              <a:rPr lang="es-MX" sz="1000" dirty="0">
                <a:ln w="6350">
                  <a:noFill/>
                </a:ln>
                <a:solidFill>
                  <a:sysClr val="windowText" lastClr="000000"/>
                </a:solidFill>
                <a:latin typeface="Arial Narrow" pitchFamily="34" charset="0"/>
                <a:cs typeface="Arial" pitchFamily="34" charset="0"/>
              </a:rPr>
              <a:t>pública en el municipio.</a:t>
            </a:r>
          </a:p>
        </p:txBody>
      </p:sp>
      <p:sp>
        <p:nvSpPr>
          <p:cNvPr id="41" name="_s1032"/>
          <p:cNvSpPr>
            <a:spLocks noChangeArrowheads="1"/>
          </p:cNvSpPr>
          <p:nvPr/>
        </p:nvSpPr>
        <p:spPr bwMode="auto">
          <a:xfrm>
            <a:off x="3773726" y="5385330"/>
            <a:ext cx="1514105" cy="1225756"/>
          </a:xfrm>
          <a:prstGeom prst="roundRect">
            <a:avLst>
              <a:gd name="adj" fmla="val 16667"/>
            </a:avLst>
          </a:prstGeom>
          <a:ln w="38100">
            <a:solidFill>
              <a:schemeClr val="bg2">
                <a:lumMod val="7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fontAlgn="base" hangingPunct="0">
              <a:spcBef>
                <a:spcPct val="0"/>
              </a:spcBef>
              <a:spcAft>
                <a:spcPct val="0"/>
              </a:spcAft>
            </a:pPr>
            <a:r>
              <a:rPr lang="es-MX" sz="1200" dirty="0">
                <a:ln w="6350">
                  <a:noFill/>
                </a:ln>
                <a:solidFill>
                  <a:sysClr val="windowText" lastClr="000000"/>
                </a:solidFill>
                <a:latin typeface="Arial Narrow" pitchFamily="34" charset="0"/>
                <a:cs typeface="Arial" pitchFamily="34" charset="0"/>
              </a:rPr>
              <a:t>Eficiente selección de </a:t>
            </a:r>
            <a:endParaRPr lang="es-MX" sz="1200" dirty="0" smtClean="0">
              <a:ln w="6350">
                <a:noFill/>
              </a:ln>
              <a:solidFill>
                <a:sysClr val="windowText" lastClr="000000"/>
              </a:solidFill>
              <a:latin typeface="Arial Narrow" pitchFamily="34" charset="0"/>
              <a:cs typeface="Arial" pitchFamily="34" charset="0"/>
            </a:endParaRPr>
          </a:p>
          <a:p>
            <a:pPr algn="ctr" eaLnBrk="0" fontAlgn="base" hangingPunct="0">
              <a:spcBef>
                <a:spcPct val="0"/>
              </a:spcBef>
              <a:spcAft>
                <a:spcPct val="0"/>
              </a:spcAft>
            </a:pPr>
            <a:r>
              <a:rPr lang="es-MX" sz="1200" dirty="0" smtClean="0">
                <a:ln w="6350">
                  <a:noFill/>
                </a:ln>
                <a:solidFill>
                  <a:sysClr val="windowText" lastClr="000000"/>
                </a:solidFill>
                <a:latin typeface="Arial Narrow" pitchFamily="34" charset="0"/>
                <a:cs typeface="Arial" pitchFamily="34" charset="0"/>
              </a:rPr>
              <a:t>Policías municipales para</a:t>
            </a:r>
          </a:p>
          <a:p>
            <a:pPr algn="ctr" eaLnBrk="0" fontAlgn="base" hangingPunct="0">
              <a:spcBef>
                <a:spcPct val="0"/>
              </a:spcBef>
              <a:spcAft>
                <a:spcPct val="0"/>
              </a:spcAft>
            </a:pPr>
            <a:r>
              <a:rPr lang="es-MX" sz="1200" dirty="0" smtClean="0">
                <a:ln w="6350">
                  <a:noFill/>
                </a:ln>
                <a:solidFill>
                  <a:sysClr val="windowText" lastClr="000000"/>
                </a:solidFill>
                <a:latin typeface="Arial Narrow" pitchFamily="34" charset="0"/>
                <a:cs typeface="Arial" pitchFamily="34" charset="0"/>
              </a:rPr>
              <a:t> la aplicación </a:t>
            </a:r>
            <a:r>
              <a:rPr lang="es-MX" sz="1200" dirty="0">
                <a:ln w="6350">
                  <a:noFill/>
                </a:ln>
                <a:solidFill>
                  <a:sysClr val="windowText" lastClr="000000"/>
                </a:solidFill>
                <a:latin typeface="Arial Narrow" pitchFamily="34" charset="0"/>
                <a:cs typeface="Arial" pitchFamily="34" charset="0"/>
              </a:rPr>
              <a:t>de los </a:t>
            </a:r>
            <a:r>
              <a:rPr lang="es-MX" sz="1200" dirty="0" smtClean="0">
                <a:ln w="6350">
                  <a:noFill/>
                </a:ln>
                <a:solidFill>
                  <a:sysClr val="windowText" lastClr="000000"/>
                </a:solidFill>
                <a:latin typeface="Arial Narrow" pitchFamily="34" charset="0"/>
                <a:cs typeface="Arial" pitchFamily="34" charset="0"/>
              </a:rPr>
              <a:t>exámenes</a:t>
            </a:r>
          </a:p>
          <a:p>
            <a:pPr algn="ctr" eaLnBrk="0" fontAlgn="base" hangingPunct="0">
              <a:spcBef>
                <a:spcPct val="0"/>
              </a:spcBef>
              <a:spcAft>
                <a:spcPct val="0"/>
              </a:spcAft>
            </a:pPr>
            <a:r>
              <a:rPr lang="es-MX" sz="1200" dirty="0" smtClean="0">
                <a:ln w="6350">
                  <a:noFill/>
                </a:ln>
                <a:solidFill>
                  <a:sysClr val="windowText" lastClr="000000"/>
                </a:solidFill>
                <a:latin typeface="Arial Narrow" pitchFamily="34" charset="0"/>
                <a:cs typeface="Arial" pitchFamily="34" charset="0"/>
              </a:rPr>
              <a:t> </a:t>
            </a:r>
            <a:r>
              <a:rPr lang="es-MX" sz="1200" dirty="0">
                <a:ln w="6350">
                  <a:noFill/>
                </a:ln>
                <a:solidFill>
                  <a:sysClr val="windowText" lastClr="000000"/>
                </a:solidFill>
                <a:latin typeface="Arial Narrow" pitchFamily="34" charset="0"/>
                <a:cs typeface="Arial" pitchFamily="34" charset="0"/>
              </a:rPr>
              <a:t>de control de confianza.</a:t>
            </a:r>
          </a:p>
        </p:txBody>
      </p:sp>
      <p:sp>
        <p:nvSpPr>
          <p:cNvPr id="42" name="_s1032"/>
          <p:cNvSpPr>
            <a:spLocks noChangeArrowheads="1"/>
          </p:cNvSpPr>
          <p:nvPr/>
        </p:nvSpPr>
        <p:spPr bwMode="auto">
          <a:xfrm>
            <a:off x="5718435" y="3493596"/>
            <a:ext cx="1820105" cy="736482"/>
          </a:xfrm>
          <a:prstGeom prst="roundRect">
            <a:avLst>
              <a:gd name="adj" fmla="val 16667"/>
            </a:avLst>
          </a:prstGeom>
          <a:ln w="38100">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lnSpc>
                <a:spcPts val="800"/>
              </a:lnSpc>
              <a:spcAft>
                <a:spcPts val="600"/>
              </a:spcAft>
            </a:pPr>
            <a:r>
              <a:rPr lang="es-MX" sz="1200" dirty="0">
                <a:solidFill>
                  <a:schemeClr val="tx1"/>
                </a:solidFill>
                <a:latin typeface="Arial Narrow" pitchFamily="34" charset="0"/>
              </a:rPr>
              <a:t>Difusión de la normatividad </a:t>
            </a:r>
            <a:endParaRPr lang="es-MX" sz="1200" dirty="0" smtClean="0">
              <a:solidFill>
                <a:schemeClr val="tx1"/>
              </a:solidFill>
              <a:latin typeface="Arial Narrow" pitchFamily="34" charset="0"/>
            </a:endParaRPr>
          </a:p>
          <a:p>
            <a:pPr algn="ctr" eaLnBrk="0" hangingPunct="0">
              <a:lnSpc>
                <a:spcPts val="800"/>
              </a:lnSpc>
              <a:spcAft>
                <a:spcPts val="600"/>
              </a:spcAft>
            </a:pPr>
            <a:r>
              <a:rPr lang="es-MX" sz="1200" dirty="0" smtClean="0">
                <a:solidFill>
                  <a:schemeClr val="tx1"/>
                </a:solidFill>
                <a:latin typeface="Arial Narrow" pitchFamily="34" charset="0"/>
              </a:rPr>
              <a:t>en </a:t>
            </a:r>
            <a:r>
              <a:rPr lang="es-MX" sz="1200" dirty="0">
                <a:solidFill>
                  <a:schemeClr val="tx1"/>
                </a:solidFill>
                <a:latin typeface="Arial Narrow" pitchFamily="34" charset="0"/>
              </a:rPr>
              <a:t>materia </a:t>
            </a:r>
          </a:p>
          <a:p>
            <a:pPr algn="ctr" eaLnBrk="0" hangingPunct="0">
              <a:lnSpc>
                <a:spcPts val="800"/>
              </a:lnSpc>
              <a:spcAft>
                <a:spcPts val="600"/>
              </a:spcAft>
            </a:pPr>
            <a:r>
              <a:rPr lang="es-MX" sz="1200" dirty="0">
                <a:solidFill>
                  <a:schemeClr val="tx1"/>
                </a:solidFill>
                <a:latin typeface="Arial Narrow" pitchFamily="34" charset="0"/>
              </a:rPr>
              <a:t>de tránsito</a:t>
            </a:r>
          </a:p>
        </p:txBody>
      </p:sp>
      <p:sp>
        <p:nvSpPr>
          <p:cNvPr id="43" name="_s1032"/>
          <p:cNvSpPr>
            <a:spLocks noChangeArrowheads="1"/>
          </p:cNvSpPr>
          <p:nvPr/>
        </p:nvSpPr>
        <p:spPr bwMode="auto">
          <a:xfrm>
            <a:off x="5711459" y="4594370"/>
            <a:ext cx="2010532" cy="836471"/>
          </a:xfrm>
          <a:prstGeom prst="roundRect">
            <a:avLst>
              <a:gd name="adj" fmla="val 16667"/>
            </a:avLst>
          </a:prstGeom>
          <a:ln w="38100">
            <a:solidFill>
              <a:schemeClr val="bg2">
                <a:lumMod val="7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s-MX" sz="1200" dirty="0">
                <a:solidFill>
                  <a:schemeClr val="tx1"/>
                </a:solidFill>
                <a:latin typeface="Arial Narrow" pitchFamily="34" charset="0"/>
              </a:rPr>
              <a:t>Disminución de accidentes de </a:t>
            </a:r>
            <a:r>
              <a:rPr lang="es-MX" sz="1200" dirty="0" smtClean="0">
                <a:solidFill>
                  <a:schemeClr val="tx1"/>
                </a:solidFill>
                <a:latin typeface="Arial Narrow" pitchFamily="34" charset="0"/>
              </a:rPr>
              <a:t>la</a:t>
            </a:r>
          </a:p>
          <a:p>
            <a:pPr algn="ctr" eaLnBrk="0" hangingPunct="0"/>
            <a:r>
              <a:rPr lang="es-MX" sz="1200" dirty="0" smtClean="0">
                <a:solidFill>
                  <a:schemeClr val="tx1"/>
                </a:solidFill>
                <a:latin typeface="Arial Narrow" pitchFamily="34" charset="0"/>
              </a:rPr>
              <a:t> </a:t>
            </a:r>
            <a:r>
              <a:rPr lang="es-MX" sz="1200" dirty="0">
                <a:solidFill>
                  <a:schemeClr val="tx1"/>
                </a:solidFill>
                <a:latin typeface="Arial Narrow" pitchFamily="34" charset="0"/>
              </a:rPr>
              <a:t>población por causa del tránsito</a:t>
            </a:r>
            <a:r>
              <a:rPr lang="es-MX" sz="1000" dirty="0">
                <a:solidFill>
                  <a:schemeClr val="tx1"/>
                </a:solidFill>
                <a:latin typeface="Arial Narrow" pitchFamily="34" charset="0"/>
              </a:rPr>
              <a:t>.</a:t>
            </a:r>
          </a:p>
        </p:txBody>
      </p:sp>
      <p:sp>
        <p:nvSpPr>
          <p:cNvPr id="51" name="Line 16"/>
          <p:cNvSpPr>
            <a:spLocks noChangeShapeType="1"/>
          </p:cNvSpPr>
          <p:nvPr/>
        </p:nvSpPr>
        <p:spPr bwMode="auto">
          <a:xfrm flipV="1">
            <a:off x="772536" y="4726728"/>
            <a:ext cx="1" cy="671305"/>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52" name="Line 16"/>
          <p:cNvSpPr>
            <a:spLocks noChangeShapeType="1"/>
          </p:cNvSpPr>
          <p:nvPr/>
        </p:nvSpPr>
        <p:spPr bwMode="auto">
          <a:xfrm flipV="1">
            <a:off x="2579702" y="4739430"/>
            <a:ext cx="0" cy="645900"/>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55" name="Line 23"/>
          <p:cNvSpPr>
            <a:spLocks noChangeShapeType="1"/>
          </p:cNvSpPr>
          <p:nvPr/>
        </p:nvSpPr>
        <p:spPr bwMode="auto">
          <a:xfrm flipV="1">
            <a:off x="6742575" y="4165477"/>
            <a:ext cx="7687" cy="458686"/>
          </a:xfrm>
          <a:prstGeom prst="line">
            <a:avLst/>
          </a:prstGeom>
          <a:ln w="38100">
            <a:solidFill>
              <a:schemeClr val="bg2">
                <a:lumMod val="75000"/>
              </a:schemeClr>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59" name="Line 14"/>
          <p:cNvSpPr>
            <a:spLocks noChangeShapeType="1"/>
          </p:cNvSpPr>
          <p:nvPr/>
        </p:nvSpPr>
        <p:spPr bwMode="auto">
          <a:xfrm flipV="1">
            <a:off x="6745985" y="3202444"/>
            <a:ext cx="4277" cy="314279"/>
          </a:xfrm>
          <a:prstGeom prst="line">
            <a:avLst/>
          </a:prstGeom>
          <a:ln w="38100">
            <a:solidFill>
              <a:srgbClr val="00B050"/>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64" name="Rectangle 3"/>
          <p:cNvSpPr>
            <a:spLocks noChangeArrowheads="1"/>
          </p:cNvSpPr>
          <p:nvPr/>
        </p:nvSpPr>
        <p:spPr bwMode="auto">
          <a:xfrm>
            <a:off x="7562299" y="1616133"/>
            <a:ext cx="1396053" cy="55391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r>
              <a:rPr lang="es-MX" sz="1400" b="1" dirty="0">
                <a:solidFill>
                  <a:schemeClr val="tx1"/>
                </a:solidFill>
                <a:latin typeface="+mn-lt"/>
              </a:rPr>
              <a:t>Fin</a:t>
            </a:r>
          </a:p>
        </p:txBody>
      </p:sp>
      <p:sp>
        <p:nvSpPr>
          <p:cNvPr id="65" name="Rectangle 17"/>
          <p:cNvSpPr>
            <a:spLocks noChangeArrowheads="1"/>
          </p:cNvSpPr>
          <p:nvPr/>
        </p:nvSpPr>
        <p:spPr bwMode="auto">
          <a:xfrm>
            <a:off x="7551046" y="2178238"/>
            <a:ext cx="1407306" cy="562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r>
              <a:rPr lang="es-MX" sz="1400" b="1">
                <a:solidFill>
                  <a:schemeClr val="tx1"/>
                </a:solidFill>
                <a:latin typeface="+mn-lt"/>
              </a:rPr>
              <a:t>Propósito</a:t>
            </a:r>
          </a:p>
        </p:txBody>
      </p:sp>
      <p:sp>
        <p:nvSpPr>
          <p:cNvPr id="66" name="Rectangle 18"/>
          <p:cNvSpPr>
            <a:spLocks noChangeArrowheads="1"/>
          </p:cNvSpPr>
          <p:nvPr/>
        </p:nvSpPr>
        <p:spPr bwMode="auto">
          <a:xfrm>
            <a:off x="7562299" y="2747967"/>
            <a:ext cx="1396053" cy="65909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r>
              <a:rPr lang="es-MX" sz="1400" b="1" dirty="0">
                <a:solidFill>
                  <a:schemeClr val="tx1"/>
                </a:solidFill>
                <a:latin typeface="+mn-lt"/>
              </a:rPr>
              <a:t>Componentes</a:t>
            </a:r>
          </a:p>
        </p:txBody>
      </p:sp>
      <p:sp>
        <p:nvSpPr>
          <p:cNvPr id="67" name="Rectangle 19"/>
          <p:cNvSpPr>
            <a:spLocks noChangeArrowheads="1"/>
          </p:cNvSpPr>
          <p:nvPr/>
        </p:nvSpPr>
        <p:spPr bwMode="auto">
          <a:xfrm>
            <a:off x="7551046" y="3400843"/>
            <a:ext cx="1407306" cy="603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r>
              <a:rPr lang="es-MX" sz="1400" b="1" dirty="0">
                <a:solidFill>
                  <a:schemeClr val="tx1"/>
                </a:solidFill>
                <a:latin typeface="+mn-lt"/>
              </a:rPr>
              <a:t>Actividades</a:t>
            </a:r>
          </a:p>
        </p:txBody>
      </p:sp>
      <p:sp>
        <p:nvSpPr>
          <p:cNvPr id="71" name="Line 53"/>
          <p:cNvSpPr>
            <a:spLocks noChangeShapeType="1"/>
          </p:cNvSpPr>
          <p:nvPr/>
        </p:nvSpPr>
        <p:spPr bwMode="auto">
          <a:xfrm flipV="1">
            <a:off x="7390300" y="3318266"/>
            <a:ext cx="182608" cy="3569"/>
          </a:xfrm>
          <a:prstGeom prst="line">
            <a:avLst/>
          </a:prstGeom>
          <a:noFill/>
          <a:ln w="38100">
            <a:solidFill>
              <a:srgbClr val="0000FF"/>
            </a:solidFill>
            <a:round/>
            <a:headEnd/>
            <a:tailEnd type="triangle" w="med" len="med"/>
          </a:ln>
          <a:effectLst/>
        </p:spPr>
        <p:txBody>
          <a:bodyPr/>
          <a:lstStyle/>
          <a:p>
            <a:endParaRPr lang="es-MX">
              <a:latin typeface="+mn-lt"/>
            </a:endParaRPr>
          </a:p>
        </p:txBody>
      </p:sp>
      <p:sp>
        <p:nvSpPr>
          <p:cNvPr id="70" name="_s1032"/>
          <p:cNvSpPr>
            <a:spLocks noChangeArrowheads="1"/>
          </p:cNvSpPr>
          <p:nvPr/>
        </p:nvSpPr>
        <p:spPr bwMode="auto">
          <a:xfrm>
            <a:off x="3300687" y="1611359"/>
            <a:ext cx="1345546" cy="946833"/>
          </a:xfrm>
          <a:prstGeom prst="roundRect">
            <a:avLst>
              <a:gd name="adj" fmla="val 16667"/>
            </a:avLst>
          </a:prstGeom>
          <a:ln w="38100">
            <a:solidFill>
              <a:srgbClr val="00B0F0"/>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r>
              <a:rPr lang="es-MX" sz="1200" dirty="0" smtClean="0">
                <a:ln w="6350">
                  <a:noFill/>
                </a:ln>
                <a:solidFill>
                  <a:sysClr val="windowText" lastClr="000000"/>
                </a:solidFill>
                <a:latin typeface="Arial Narrow" pitchFamily="34" charset="0"/>
                <a:cs typeface="Arial" pitchFamily="34" charset="0"/>
              </a:rPr>
              <a:t>Disminución </a:t>
            </a:r>
            <a:r>
              <a:rPr lang="es-MX" sz="1200" dirty="0">
                <a:ln w="6350">
                  <a:noFill/>
                </a:ln>
                <a:solidFill>
                  <a:sysClr val="windowText" lastClr="000000"/>
                </a:solidFill>
                <a:latin typeface="Arial Narrow" pitchFamily="34" charset="0"/>
                <a:cs typeface="Arial" pitchFamily="34" charset="0"/>
              </a:rPr>
              <a:t>de </a:t>
            </a:r>
            <a:r>
              <a:rPr lang="es-MX" sz="1200" dirty="0" smtClean="0">
                <a:ln w="6350">
                  <a:noFill/>
                </a:ln>
                <a:solidFill>
                  <a:sysClr val="windowText" lastClr="000000"/>
                </a:solidFill>
                <a:latin typeface="Arial Narrow" pitchFamily="34" charset="0"/>
                <a:cs typeface="Arial" pitchFamily="34" charset="0"/>
              </a:rPr>
              <a:t>la</a:t>
            </a:r>
          </a:p>
          <a:p>
            <a:pPr algn="ctr"/>
            <a:r>
              <a:rPr lang="es-MX" sz="1200" dirty="0" smtClean="0">
                <a:ln w="6350">
                  <a:noFill/>
                </a:ln>
                <a:solidFill>
                  <a:sysClr val="windowText" lastClr="000000"/>
                </a:solidFill>
                <a:latin typeface="Arial Narrow" pitchFamily="34" charset="0"/>
                <a:cs typeface="Arial" pitchFamily="34" charset="0"/>
              </a:rPr>
              <a:t> corrupción de </a:t>
            </a:r>
          </a:p>
          <a:p>
            <a:pPr algn="ctr"/>
            <a:r>
              <a:rPr lang="es-MX" sz="1200" dirty="0" smtClean="0">
                <a:ln w="6350">
                  <a:noFill/>
                </a:ln>
                <a:solidFill>
                  <a:sysClr val="windowText" lastClr="000000"/>
                </a:solidFill>
                <a:latin typeface="Arial Narrow" pitchFamily="34" charset="0"/>
                <a:cs typeface="Arial" pitchFamily="34" charset="0"/>
              </a:rPr>
              <a:t>los </a:t>
            </a:r>
            <a:r>
              <a:rPr lang="es-MX" sz="1200" dirty="0">
                <a:ln w="6350">
                  <a:noFill/>
                </a:ln>
                <a:solidFill>
                  <a:sysClr val="windowText" lastClr="000000"/>
                </a:solidFill>
                <a:latin typeface="Arial Narrow" pitchFamily="34" charset="0"/>
                <a:cs typeface="Arial" pitchFamily="34" charset="0"/>
              </a:rPr>
              <a:t>policías municipales</a:t>
            </a:r>
            <a:r>
              <a:rPr lang="es-MX" sz="1200" dirty="0" smtClean="0">
                <a:solidFill>
                  <a:sysClr val="windowText" lastClr="000000"/>
                </a:solidFill>
              </a:rPr>
              <a:t> </a:t>
            </a:r>
            <a:endParaRPr lang="es-MX" sz="1200" dirty="0">
              <a:solidFill>
                <a:sysClr val="windowText" lastClr="000000"/>
              </a:solidFill>
            </a:endParaRPr>
          </a:p>
        </p:txBody>
      </p:sp>
      <p:sp>
        <p:nvSpPr>
          <p:cNvPr id="74" name="_s1032"/>
          <p:cNvSpPr>
            <a:spLocks noChangeArrowheads="1"/>
          </p:cNvSpPr>
          <p:nvPr/>
        </p:nvSpPr>
        <p:spPr bwMode="auto">
          <a:xfrm>
            <a:off x="5718435" y="5903280"/>
            <a:ext cx="2016224" cy="899586"/>
          </a:xfrm>
          <a:prstGeom prst="roundRect">
            <a:avLst>
              <a:gd name="adj" fmla="val 16667"/>
            </a:avLst>
          </a:prstGeom>
          <a:ln w="38100">
            <a:solidFill>
              <a:schemeClr val="bg2">
                <a:lumMod val="7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s-MX" sz="1200" dirty="0">
                <a:solidFill>
                  <a:schemeClr val="tx1"/>
                </a:solidFill>
                <a:latin typeface="Arial Narrow" pitchFamily="34" charset="0"/>
              </a:rPr>
              <a:t>Cumplimiento de la población a la </a:t>
            </a:r>
            <a:endParaRPr lang="es-MX" sz="1200" dirty="0" smtClean="0">
              <a:solidFill>
                <a:schemeClr val="tx1"/>
              </a:solidFill>
              <a:latin typeface="Arial Narrow" pitchFamily="34" charset="0"/>
            </a:endParaRPr>
          </a:p>
          <a:p>
            <a:pPr algn="ctr" eaLnBrk="0" hangingPunct="0"/>
            <a:r>
              <a:rPr lang="es-MX" sz="1200" dirty="0" smtClean="0">
                <a:solidFill>
                  <a:schemeClr val="tx1"/>
                </a:solidFill>
                <a:latin typeface="Arial Narrow" pitchFamily="34" charset="0"/>
              </a:rPr>
              <a:t>normatividad </a:t>
            </a:r>
            <a:r>
              <a:rPr lang="es-MX" sz="1200" dirty="0">
                <a:solidFill>
                  <a:schemeClr val="tx1"/>
                </a:solidFill>
                <a:latin typeface="Arial Narrow" pitchFamily="34" charset="0"/>
              </a:rPr>
              <a:t>en </a:t>
            </a:r>
            <a:endParaRPr lang="es-MX" sz="1200" dirty="0" smtClean="0">
              <a:solidFill>
                <a:schemeClr val="tx1"/>
              </a:solidFill>
              <a:latin typeface="Arial Narrow" pitchFamily="34" charset="0"/>
            </a:endParaRPr>
          </a:p>
          <a:p>
            <a:pPr algn="ctr" eaLnBrk="0" hangingPunct="0"/>
            <a:r>
              <a:rPr lang="es-MX" sz="1200" dirty="0" smtClean="0">
                <a:solidFill>
                  <a:schemeClr val="tx1"/>
                </a:solidFill>
                <a:latin typeface="Arial Narrow" pitchFamily="34" charset="0"/>
              </a:rPr>
              <a:t>materia </a:t>
            </a:r>
            <a:r>
              <a:rPr lang="es-MX" sz="1200" dirty="0">
                <a:solidFill>
                  <a:schemeClr val="tx1"/>
                </a:solidFill>
                <a:latin typeface="Arial Narrow" pitchFamily="34" charset="0"/>
              </a:rPr>
              <a:t>de tránsito</a:t>
            </a:r>
            <a:r>
              <a:rPr lang="es-MX" sz="1000" dirty="0">
                <a:solidFill>
                  <a:schemeClr val="tx1"/>
                </a:solidFill>
                <a:latin typeface="Arial Narrow" pitchFamily="34" charset="0"/>
              </a:rPr>
              <a:t>.</a:t>
            </a:r>
          </a:p>
          <a:p>
            <a:pPr algn="ctr" eaLnBrk="0" hangingPunct="0"/>
            <a:r>
              <a:rPr lang="es-MX" sz="1000" dirty="0" smtClean="0">
                <a:solidFill>
                  <a:schemeClr val="tx1"/>
                </a:solidFill>
                <a:latin typeface="Arial Narrow" pitchFamily="34" charset="0"/>
              </a:rPr>
              <a:t>.</a:t>
            </a:r>
            <a:endParaRPr lang="es-MX" sz="1000" dirty="0">
              <a:solidFill>
                <a:schemeClr val="tx1"/>
              </a:solidFill>
              <a:latin typeface="Arial Narrow" pitchFamily="34" charset="0"/>
            </a:endParaRPr>
          </a:p>
        </p:txBody>
      </p:sp>
      <p:sp>
        <p:nvSpPr>
          <p:cNvPr id="75" name="Line 23"/>
          <p:cNvSpPr>
            <a:spLocks noChangeShapeType="1"/>
          </p:cNvSpPr>
          <p:nvPr/>
        </p:nvSpPr>
        <p:spPr bwMode="auto">
          <a:xfrm flipV="1">
            <a:off x="6731055" y="5422806"/>
            <a:ext cx="7687" cy="458686"/>
          </a:xfrm>
          <a:prstGeom prst="line">
            <a:avLst/>
          </a:prstGeom>
          <a:ln w="38100">
            <a:solidFill>
              <a:schemeClr val="bg2">
                <a:lumMod val="75000"/>
              </a:schemeClr>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MX"/>
          </a:p>
        </p:txBody>
      </p:sp>
      <p:sp>
        <p:nvSpPr>
          <p:cNvPr id="76" name="Line 16"/>
          <p:cNvSpPr>
            <a:spLocks noChangeShapeType="1"/>
          </p:cNvSpPr>
          <p:nvPr/>
        </p:nvSpPr>
        <p:spPr bwMode="auto">
          <a:xfrm flipV="1">
            <a:off x="4584475" y="4752133"/>
            <a:ext cx="0" cy="645900"/>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77" name="Line 19"/>
          <p:cNvSpPr>
            <a:spLocks noChangeShapeType="1"/>
          </p:cNvSpPr>
          <p:nvPr/>
        </p:nvSpPr>
        <p:spPr bwMode="auto">
          <a:xfrm flipV="1">
            <a:off x="809769" y="3374568"/>
            <a:ext cx="1935" cy="343344"/>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78" name="Line 19"/>
          <p:cNvSpPr>
            <a:spLocks noChangeShapeType="1"/>
          </p:cNvSpPr>
          <p:nvPr/>
        </p:nvSpPr>
        <p:spPr bwMode="auto">
          <a:xfrm flipV="1">
            <a:off x="2587891" y="3401445"/>
            <a:ext cx="1935" cy="343344"/>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0" name="Line 22"/>
          <p:cNvSpPr>
            <a:spLocks noChangeShapeType="1"/>
          </p:cNvSpPr>
          <p:nvPr/>
        </p:nvSpPr>
        <p:spPr bwMode="auto">
          <a:xfrm>
            <a:off x="6928841" y="325098"/>
            <a:ext cx="1325106" cy="1256159"/>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p>
        </p:txBody>
      </p:sp>
      <p:sp>
        <p:nvSpPr>
          <p:cNvPr id="81" name="Line 20"/>
          <p:cNvSpPr>
            <a:spLocks noChangeShapeType="1"/>
          </p:cNvSpPr>
          <p:nvPr/>
        </p:nvSpPr>
        <p:spPr bwMode="auto">
          <a:xfrm flipV="1">
            <a:off x="2339749" y="609685"/>
            <a:ext cx="2829" cy="197306"/>
          </a:xfrm>
          <a:prstGeom prst="line">
            <a:avLst/>
          </a:prstGeom>
          <a:ln w="38100">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s-MX">
              <a:solidFill>
                <a:schemeClr val="tx1"/>
              </a:solidFill>
            </a:endParaRPr>
          </a:p>
        </p:txBody>
      </p:sp>
      <p:sp>
        <p:nvSpPr>
          <p:cNvPr id="82" name="Line 16"/>
          <p:cNvSpPr>
            <a:spLocks noChangeShapeType="1"/>
          </p:cNvSpPr>
          <p:nvPr/>
        </p:nvSpPr>
        <p:spPr bwMode="auto">
          <a:xfrm flipV="1">
            <a:off x="6590131" y="2476794"/>
            <a:ext cx="1211470" cy="342009"/>
          </a:xfrm>
          <a:prstGeom prst="line">
            <a:avLst/>
          </a:prstGeom>
          <a:ln w="38100">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3" name="_s1032"/>
          <p:cNvSpPr>
            <a:spLocks noChangeArrowheads="1"/>
          </p:cNvSpPr>
          <p:nvPr/>
        </p:nvSpPr>
        <p:spPr bwMode="auto">
          <a:xfrm>
            <a:off x="3681943" y="3745925"/>
            <a:ext cx="1562565" cy="987315"/>
          </a:xfrm>
          <a:prstGeom prst="roundRect">
            <a:avLst>
              <a:gd name="adj" fmla="val 16667"/>
            </a:avLst>
          </a:prstGeom>
          <a:ln w="38100">
            <a:solidFill>
              <a:srgbClr val="00B05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r>
              <a:rPr lang="es-ES" sz="1200" dirty="0">
                <a:ln w="6350">
                  <a:noFill/>
                </a:ln>
                <a:solidFill>
                  <a:sysClr val="windowText" lastClr="000000"/>
                </a:solidFill>
                <a:latin typeface="Arial Narrow" pitchFamily="34" charset="0"/>
                <a:cs typeface="Arial" pitchFamily="34" charset="0"/>
              </a:rPr>
              <a:t>Aplicación de los exámenes</a:t>
            </a:r>
          </a:p>
          <a:p>
            <a:pPr algn="ctr" eaLnBrk="0" fontAlgn="base" hangingPunct="0">
              <a:spcBef>
                <a:spcPct val="0"/>
              </a:spcBef>
              <a:spcAft>
                <a:spcPct val="0"/>
              </a:spcAft>
              <a:defRPr/>
            </a:pPr>
            <a:r>
              <a:rPr lang="es-ES" sz="1200" dirty="0">
                <a:ln w="6350">
                  <a:noFill/>
                </a:ln>
                <a:solidFill>
                  <a:sysClr val="windowText" lastClr="000000"/>
                </a:solidFill>
                <a:latin typeface="Arial Narrow" pitchFamily="34" charset="0"/>
                <a:cs typeface="Arial" pitchFamily="34" charset="0"/>
              </a:rPr>
              <a:t> de control de confianza</a:t>
            </a:r>
          </a:p>
          <a:p>
            <a:pPr algn="ctr" eaLnBrk="0" fontAlgn="base" hangingPunct="0">
              <a:spcBef>
                <a:spcPct val="0"/>
              </a:spcBef>
              <a:spcAft>
                <a:spcPct val="0"/>
              </a:spcAft>
              <a:defRPr/>
            </a:pPr>
            <a:r>
              <a:rPr lang="es-ES" sz="1200" dirty="0">
                <a:ln w="6350">
                  <a:noFill/>
                </a:ln>
                <a:solidFill>
                  <a:sysClr val="windowText" lastClr="000000"/>
                </a:solidFill>
                <a:latin typeface="Arial Narrow" pitchFamily="34" charset="0"/>
                <a:cs typeface="Arial" pitchFamily="34" charset="0"/>
              </a:rPr>
              <a:t> a los policías municipales</a:t>
            </a:r>
            <a:endParaRPr lang="es-MX" sz="1200" dirty="0">
              <a:ln w="6350">
                <a:noFill/>
              </a:ln>
              <a:solidFill>
                <a:sysClr val="windowText" lastClr="000000"/>
              </a:solidFill>
              <a:latin typeface="Arial Narrow" pitchFamily="34" charset="0"/>
              <a:cs typeface="Arial" pitchFamily="34" charset="0"/>
            </a:endParaRPr>
          </a:p>
        </p:txBody>
      </p:sp>
      <p:sp>
        <p:nvSpPr>
          <p:cNvPr id="84" name="Line 19"/>
          <p:cNvSpPr>
            <a:spLocks noChangeShapeType="1"/>
          </p:cNvSpPr>
          <p:nvPr/>
        </p:nvSpPr>
        <p:spPr bwMode="auto">
          <a:xfrm flipV="1">
            <a:off x="4473751" y="3408698"/>
            <a:ext cx="1935" cy="343344"/>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5" name="Line 16"/>
          <p:cNvSpPr>
            <a:spLocks noChangeShapeType="1"/>
          </p:cNvSpPr>
          <p:nvPr/>
        </p:nvSpPr>
        <p:spPr bwMode="auto">
          <a:xfrm flipV="1">
            <a:off x="772536" y="3759011"/>
            <a:ext cx="6962123" cy="1607426"/>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6" name="Line 16"/>
          <p:cNvSpPr>
            <a:spLocks noChangeShapeType="1"/>
          </p:cNvSpPr>
          <p:nvPr/>
        </p:nvSpPr>
        <p:spPr bwMode="auto">
          <a:xfrm flipV="1">
            <a:off x="2579702" y="3824398"/>
            <a:ext cx="5142289" cy="1573635"/>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7" name="Line 16"/>
          <p:cNvSpPr>
            <a:spLocks noChangeShapeType="1"/>
          </p:cNvSpPr>
          <p:nvPr/>
        </p:nvSpPr>
        <p:spPr bwMode="auto">
          <a:xfrm flipV="1">
            <a:off x="4531610" y="3790703"/>
            <a:ext cx="3269991" cy="1589956"/>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8" name="Line 16"/>
          <p:cNvSpPr>
            <a:spLocks noChangeShapeType="1"/>
          </p:cNvSpPr>
          <p:nvPr/>
        </p:nvSpPr>
        <p:spPr bwMode="auto">
          <a:xfrm flipV="1">
            <a:off x="6745985" y="3794273"/>
            <a:ext cx="976006" cy="2076197"/>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89" name="Line 16"/>
          <p:cNvSpPr>
            <a:spLocks noChangeShapeType="1"/>
          </p:cNvSpPr>
          <p:nvPr/>
        </p:nvSpPr>
        <p:spPr bwMode="auto">
          <a:xfrm flipV="1">
            <a:off x="6762768" y="3772089"/>
            <a:ext cx="959223" cy="841630"/>
          </a:xfrm>
          <a:prstGeom prst="line">
            <a:avLst/>
          </a:prstGeom>
          <a:ln w="38100">
            <a:solidFill>
              <a:schemeClr val="bg2">
                <a:lumMod val="75000"/>
              </a:schemeClr>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90" name="Line 16"/>
          <p:cNvSpPr>
            <a:spLocks noChangeShapeType="1"/>
          </p:cNvSpPr>
          <p:nvPr/>
        </p:nvSpPr>
        <p:spPr bwMode="auto">
          <a:xfrm flipV="1">
            <a:off x="809769" y="3113774"/>
            <a:ext cx="6912222" cy="623449"/>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91" name="Line 16"/>
          <p:cNvSpPr>
            <a:spLocks noChangeShapeType="1"/>
          </p:cNvSpPr>
          <p:nvPr/>
        </p:nvSpPr>
        <p:spPr bwMode="auto">
          <a:xfrm flipV="1">
            <a:off x="2579701" y="3142959"/>
            <a:ext cx="5088643" cy="597159"/>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92" name="Line 16"/>
          <p:cNvSpPr>
            <a:spLocks noChangeShapeType="1"/>
          </p:cNvSpPr>
          <p:nvPr/>
        </p:nvSpPr>
        <p:spPr bwMode="auto">
          <a:xfrm flipV="1">
            <a:off x="4473751" y="3170751"/>
            <a:ext cx="3194593" cy="555095"/>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
        <p:nvSpPr>
          <p:cNvPr id="93" name="Line 16"/>
          <p:cNvSpPr>
            <a:spLocks noChangeShapeType="1"/>
          </p:cNvSpPr>
          <p:nvPr/>
        </p:nvSpPr>
        <p:spPr bwMode="auto">
          <a:xfrm flipV="1">
            <a:off x="6761515" y="3181027"/>
            <a:ext cx="906829" cy="293676"/>
          </a:xfrm>
          <a:prstGeom prst="line">
            <a:avLst/>
          </a:prstGeom>
          <a:ln w="38100">
            <a:solidFill>
              <a:srgbClr val="00B05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s-MX"/>
          </a:p>
        </p:txBody>
      </p:sp>
    </p:spTree>
    <p:extLst>
      <p:ext uri="{BB962C8B-B14F-4D97-AF65-F5344CB8AC3E}">
        <p14:creationId xmlns:p14="http://schemas.microsoft.com/office/powerpoint/2010/main" val="3355692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404663"/>
            <a:ext cx="7416824" cy="323011"/>
          </a:xfrm>
        </p:spPr>
        <p:txBody>
          <a:bodyPr>
            <a:noAutofit/>
          </a:bodyPr>
          <a:lstStyle/>
          <a:p>
            <a:pPr marL="0" indent="0" algn="ctr">
              <a:buNone/>
            </a:pPr>
            <a:r>
              <a:rPr lang="es-MX" sz="4500" b="1" dirty="0" smtClean="0">
                <a:latin typeface="Apple Chancery" charset="0"/>
                <a:ea typeface="Apple Chancery" charset="0"/>
                <a:cs typeface="Apple Chancery" charset="0"/>
              </a:rPr>
              <a:t>Resumen Narrativo</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dirty="0"/>
              <a:t>Fin</a:t>
            </a:r>
          </a:p>
          <a:p>
            <a:pPr lvl="1" algn="just">
              <a:buFont typeface="Wingdings" pitchFamily="2" charset="2"/>
              <a:buChar char="ü"/>
            </a:pPr>
            <a:r>
              <a:rPr lang="es-MX" sz="2400" dirty="0"/>
              <a:t>Objetivo de desarrollo de nivel superior, de mediano o largo plazo.</a:t>
            </a:r>
          </a:p>
          <a:p>
            <a:pPr lvl="1" algn="just">
              <a:buFont typeface="Wingdings" pitchFamily="2" charset="2"/>
              <a:buChar char="ü"/>
            </a:pPr>
            <a:r>
              <a:rPr lang="es-MX" sz="2400" dirty="0"/>
              <a:t>Describe la situación esperada  una vez que el proyecto funciona por un tiempo.</a:t>
            </a:r>
          </a:p>
          <a:p>
            <a:pPr lvl="1" algn="just">
              <a:buFont typeface="Wingdings" pitchFamily="2" charset="2"/>
              <a:buChar char="ü"/>
            </a:pPr>
            <a:r>
              <a:rPr lang="es-MX" sz="2400" dirty="0"/>
              <a:t>Es una expresión de la solución al problema.</a:t>
            </a:r>
          </a:p>
          <a:p>
            <a:pPr lvl="1" algn="just">
              <a:buFont typeface="Wingdings" pitchFamily="2" charset="2"/>
              <a:buChar char="ü"/>
            </a:pPr>
            <a:r>
              <a:rPr lang="es-MX" sz="2400" dirty="0"/>
              <a:t> </a:t>
            </a:r>
            <a:r>
              <a:rPr lang="es-MX" sz="2400" dirty="0">
                <a:solidFill>
                  <a:srgbClr val="FF0000"/>
                </a:solidFill>
              </a:rPr>
              <a:t>El proyecto por si sólo no será suficiente para lograr el fin (</a:t>
            </a:r>
            <a:r>
              <a:rPr lang="es-MX" sz="2400" i="1" dirty="0">
                <a:solidFill>
                  <a:srgbClr val="FF0000"/>
                </a:solidFill>
              </a:rPr>
              <a:t>contribuye</a:t>
            </a:r>
            <a:r>
              <a:rPr lang="es-MX" sz="2400" dirty="0">
                <a:solidFill>
                  <a:srgbClr val="FF0000"/>
                </a:solidFill>
              </a:rPr>
              <a:t> significativamente).</a:t>
            </a:r>
          </a:p>
          <a:p>
            <a:pPr algn="just"/>
            <a:r>
              <a:rPr lang="es-MX" dirty="0"/>
              <a:t> Propósito</a:t>
            </a:r>
          </a:p>
          <a:p>
            <a:pPr lvl="1" algn="just">
              <a:buFont typeface="Wingdings" pitchFamily="2" charset="2"/>
              <a:buChar char="ü"/>
            </a:pPr>
            <a:r>
              <a:rPr lang="es-MX" sz="2400" dirty="0"/>
              <a:t> Es el efecto directo que se espera al concluir</a:t>
            </a:r>
            <a:endParaRPr lang="es-MX" dirty="0"/>
          </a:p>
          <a:p>
            <a:pPr marL="268288" indent="-268288"/>
            <a:endParaRPr lang="es-MX" sz="2400" dirty="0"/>
          </a:p>
        </p:txBody>
      </p:sp>
    </p:spTree>
    <p:extLst>
      <p:ext uri="{BB962C8B-B14F-4D97-AF65-F5344CB8AC3E}">
        <p14:creationId xmlns:p14="http://schemas.microsoft.com/office/powerpoint/2010/main" val="400050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332656"/>
            <a:ext cx="7128792" cy="395019"/>
          </a:xfrm>
        </p:spPr>
        <p:txBody>
          <a:bodyPr>
            <a:noAutofit/>
          </a:bodyPr>
          <a:lstStyle/>
          <a:p>
            <a:pPr marL="0" indent="0" algn="ctr">
              <a:buNone/>
            </a:pPr>
            <a:r>
              <a:rPr lang="es-MX" sz="4500" b="1" dirty="0" smtClean="0">
                <a:latin typeface="Apple Chancery" charset="0"/>
                <a:ea typeface="Apple Chancery" charset="0"/>
                <a:cs typeface="Apple Chancery" charset="0"/>
              </a:rPr>
              <a:t>Resumen Narrativo</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dirty="0"/>
              <a:t>Propósito:</a:t>
            </a:r>
          </a:p>
          <a:p>
            <a:pPr lvl="1" algn="just">
              <a:buFont typeface="Wingdings" pitchFamily="2" charset="2"/>
              <a:buChar char="ü"/>
            </a:pPr>
            <a:r>
              <a:rPr lang="es-MX" sz="2400" dirty="0"/>
              <a:t>Representa el cambio que fomentará el proyecto.</a:t>
            </a:r>
          </a:p>
          <a:p>
            <a:pPr lvl="1" algn="just">
              <a:buFont typeface="Wingdings" pitchFamily="2" charset="2"/>
              <a:buChar char="ü"/>
            </a:pPr>
            <a:r>
              <a:rPr lang="es-MX" sz="2400" dirty="0"/>
              <a:t>Hipótesis del efecto que debe resultar de la producción y utilización de componentes.</a:t>
            </a:r>
          </a:p>
          <a:p>
            <a:pPr lvl="1" algn="just">
              <a:buFont typeface="Wingdings" pitchFamily="2" charset="2"/>
              <a:buChar char="ü"/>
            </a:pPr>
            <a:r>
              <a:rPr lang="es-MX" sz="2400" dirty="0"/>
              <a:t>El proyecto debe de tener sólo un propósito,</a:t>
            </a:r>
          </a:p>
          <a:p>
            <a:pPr lvl="1" algn="just">
              <a:buFont typeface="Wingdings" pitchFamily="2" charset="2"/>
              <a:buChar char="ü"/>
            </a:pPr>
            <a:endParaRPr lang="es-MX" sz="2400" dirty="0"/>
          </a:p>
          <a:p>
            <a:pPr algn="just"/>
            <a:r>
              <a:rPr lang="es-MX" dirty="0"/>
              <a:t>Componentes o productos:</a:t>
            </a:r>
          </a:p>
          <a:p>
            <a:pPr lvl="1" algn="just">
              <a:buFont typeface="Wingdings" pitchFamily="2" charset="2"/>
              <a:buChar char="ü"/>
            </a:pPr>
            <a:r>
              <a:rPr lang="es-MX" sz="2400" dirty="0"/>
              <a:t>Son los resultados o productos finales - obras, estudios, servicios, capacitación – que financia el proyecto.</a:t>
            </a:r>
          </a:p>
          <a:p>
            <a:pPr lvl="1" algn="just">
              <a:buFont typeface="Wingdings" pitchFamily="2" charset="2"/>
              <a:buChar char="ü"/>
            </a:pPr>
            <a:r>
              <a:rPr lang="es-MX" sz="2400" dirty="0"/>
              <a:t>Cada componente es necesario para el logro del propósito</a:t>
            </a:r>
          </a:p>
          <a:p>
            <a:pPr marL="268288" indent="-268288"/>
            <a:endParaRPr lang="es-MX" sz="2400" dirty="0"/>
          </a:p>
        </p:txBody>
      </p:sp>
    </p:spTree>
    <p:extLst>
      <p:ext uri="{BB962C8B-B14F-4D97-AF65-F5344CB8AC3E}">
        <p14:creationId xmlns:p14="http://schemas.microsoft.com/office/powerpoint/2010/main" val="4154407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0" y="404663"/>
            <a:ext cx="7056784" cy="323011"/>
          </a:xfrm>
        </p:spPr>
        <p:txBody>
          <a:bodyPr>
            <a:noAutofit/>
          </a:bodyPr>
          <a:lstStyle/>
          <a:p>
            <a:pPr marL="0" indent="0" algn="ctr">
              <a:buNone/>
            </a:pPr>
            <a:r>
              <a:rPr lang="es-MX" sz="4500" b="1" dirty="0" smtClean="0">
                <a:latin typeface="Apple Chancery" charset="0"/>
                <a:ea typeface="Apple Chancery" charset="0"/>
                <a:cs typeface="Apple Chancery" charset="0"/>
              </a:rPr>
              <a:t>Resumen Narrativo</a:t>
            </a:r>
          </a:p>
        </p:txBody>
      </p:sp>
      <p:sp>
        <p:nvSpPr>
          <p:cNvPr id="4" name="2 Marcador de contenido"/>
          <p:cNvSpPr txBox="1">
            <a:spLocks/>
          </p:cNvSpPr>
          <p:nvPr/>
        </p:nvSpPr>
        <p:spPr>
          <a:xfrm>
            <a:off x="539552" y="1484784"/>
            <a:ext cx="8075240" cy="487375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dirty="0"/>
              <a:t>Actividades</a:t>
            </a:r>
          </a:p>
          <a:p>
            <a:pPr lvl="1" algn="just">
              <a:buFont typeface="Wingdings" pitchFamily="2" charset="2"/>
              <a:buChar char="ü"/>
            </a:pPr>
            <a:r>
              <a:rPr lang="es-MX" sz="2400" dirty="0"/>
              <a:t>Es el punto de partida de un plan de ejecución.</a:t>
            </a:r>
          </a:p>
          <a:p>
            <a:pPr lvl="1" algn="just">
              <a:buFont typeface="Wingdings" pitchFamily="2" charset="2"/>
              <a:buChar char="ü"/>
            </a:pPr>
            <a:r>
              <a:rPr lang="es-MX" sz="2400" dirty="0"/>
              <a:t>Se debe asegurar llevar a cabo cada una para producir los componentes.</a:t>
            </a:r>
          </a:p>
          <a:p>
            <a:pPr lvl="1" algn="just">
              <a:buFont typeface="Wingdings" pitchFamily="2" charset="2"/>
              <a:buChar char="ü"/>
            </a:pPr>
            <a:r>
              <a:rPr lang="es-MX" sz="2400" dirty="0"/>
              <a:t>Orden o secuencia cronológica, considerando tiempos y recursos </a:t>
            </a:r>
          </a:p>
          <a:p>
            <a:pPr lvl="1" algn="just">
              <a:buFont typeface="Wingdings" pitchFamily="2" charset="2"/>
              <a:buChar char="ü"/>
            </a:pPr>
            <a:endParaRPr lang="es-MX" sz="2400" dirty="0"/>
          </a:p>
          <a:p>
            <a:pPr algn="just"/>
            <a:r>
              <a:rPr lang="es-MX" dirty="0"/>
              <a:t>La lógica del proyecto es una serie de hipótesis vinculadas:</a:t>
            </a:r>
          </a:p>
          <a:p>
            <a:pPr lvl="1" algn="just">
              <a:buFont typeface="Wingdings" pitchFamily="2" charset="2"/>
              <a:buChar char="ü"/>
            </a:pPr>
            <a:r>
              <a:rPr lang="es-MX" sz="2400" dirty="0"/>
              <a:t>Si llevamos a cabo las actividades producimos los componentes.</a:t>
            </a:r>
          </a:p>
          <a:p>
            <a:pPr lvl="1" algn="just">
              <a:buFont typeface="Wingdings" pitchFamily="2" charset="2"/>
              <a:buChar char="ü"/>
            </a:pPr>
            <a:r>
              <a:rPr lang="es-MX" sz="2400" dirty="0"/>
              <a:t>Si producimos los componentes debemos lograr el propósito.</a:t>
            </a:r>
          </a:p>
          <a:p>
            <a:pPr marL="268288" indent="-268288"/>
            <a:endParaRPr lang="es-MX" sz="2400" dirty="0"/>
          </a:p>
        </p:txBody>
      </p:sp>
    </p:spTree>
    <p:extLst>
      <p:ext uri="{BB962C8B-B14F-4D97-AF65-F5344CB8AC3E}">
        <p14:creationId xmlns:p14="http://schemas.microsoft.com/office/powerpoint/2010/main" val="3158977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16631"/>
            <a:ext cx="7151319" cy="288875"/>
          </a:xfrm>
        </p:spPr>
        <p:txBody>
          <a:bodyPr>
            <a:noAutofit/>
          </a:bodyPr>
          <a:lstStyle/>
          <a:p>
            <a:pPr marL="0" indent="0" algn="ctr">
              <a:buNone/>
            </a:pPr>
            <a:r>
              <a:rPr lang="es-MX" sz="3500" b="1" dirty="0" smtClean="0">
                <a:latin typeface="Apple Chancery" charset="0"/>
                <a:ea typeface="Apple Chancery" charset="0"/>
                <a:cs typeface="Apple Chancery" charset="0"/>
              </a:rPr>
              <a:t>Resumen Narrativo</a:t>
            </a:r>
          </a:p>
          <a:p>
            <a:pPr marL="0" indent="0" algn="ctr">
              <a:buNone/>
            </a:pPr>
            <a:r>
              <a:rPr lang="es-MX" sz="3500" b="1" dirty="0" smtClean="0">
                <a:latin typeface="Apple Chancery" charset="0"/>
                <a:ea typeface="Apple Chancery" charset="0"/>
                <a:cs typeface="Apple Chancery" charset="0"/>
              </a:rPr>
              <a:t>FIN</a:t>
            </a:r>
          </a:p>
        </p:txBody>
      </p:sp>
      <p:graphicFrame>
        <p:nvGraphicFramePr>
          <p:cNvPr id="5" name="Group 60"/>
          <p:cNvGraphicFramePr>
            <a:graphicFrameLocks noGrp="1"/>
          </p:cNvGraphicFramePr>
          <p:nvPr>
            <p:extLst/>
          </p:nvPr>
        </p:nvGraphicFramePr>
        <p:xfrm>
          <a:off x="1266180" y="2607778"/>
          <a:ext cx="6843713" cy="2602999"/>
        </p:xfrm>
        <a:graphic>
          <a:graphicData uri="http://schemas.openxmlformats.org/drawingml/2006/table">
            <a:tbl>
              <a:tblPr>
                <a:tableStyleId>{616DA210-FB5B-4158-B5E0-FEB733F419BA}</a:tableStyleId>
              </a:tblPr>
              <a:tblGrid>
                <a:gridCol w="1711325"/>
                <a:gridCol w="1176338"/>
                <a:gridCol w="1373187"/>
                <a:gridCol w="1343025"/>
                <a:gridCol w="1239838"/>
              </a:tblGrid>
              <a:tr h="6233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Resumen narrativo</a:t>
                      </a:r>
                      <a:endParaRPr kumimoji="0" lang="es-ES" sz="1600" b="1" i="0" u="none" strike="noStrike" cap="none" normalizeH="0" baseline="0" dirty="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Indicadores</a:t>
                      </a:r>
                      <a:endParaRPr kumimoji="0" lang="es-ES" sz="1600" b="1" i="0" u="none" strike="noStrike" cap="none" normalizeH="0" baseline="0" dirty="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Medios de verificación</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Supuestos</a:t>
                      </a:r>
                      <a:endParaRPr kumimoji="0" lang="es-ES" sz="1600" b="1" i="0" u="none" strike="noStrike" cap="none" normalizeH="0" baseline="0" smtClean="0">
                        <a:ln>
                          <a:noFill/>
                        </a:ln>
                        <a:solidFill>
                          <a:srgbClr val="006666"/>
                        </a:solidFill>
                        <a:effectLst/>
                        <a:latin typeface="Arial" charset="0"/>
                      </a:endParaRPr>
                    </a:p>
                  </a:txBody>
                  <a:tcPr anchor="ctr" horzOverflow="overflow"/>
                </a:tc>
              </a:tr>
              <a:tr h="490538">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Fin</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Propósito</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Componentes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511175">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Actividades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7" name="Rectangle 40"/>
          <p:cNvSpPr>
            <a:spLocks noChangeArrowheads="1"/>
          </p:cNvSpPr>
          <p:nvPr/>
        </p:nvSpPr>
        <p:spPr bwMode="auto">
          <a:xfrm>
            <a:off x="683568" y="1340768"/>
            <a:ext cx="7666037" cy="85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s-MX" b="1" dirty="0">
                <a:solidFill>
                  <a:schemeClr val="tx1"/>
                </a:solidFill>
                <a:latin typeface="+mn-lt"/>
              </a:rPr>
              <a:t>¿A qué objetivo estratégico contribuye el programa?</a:t>
            </a:r>
          </a:p>
          <a:p>
            <a:pPr algn="ctr"/>
            <a:r>
              <a:rPr lang="es-MX" sz="1600" dirty="0">
                <a:solidFill>
                  <a:schemeClr val="tx1"/>
                </a:solidFill>
                <a:latin typeface="+mn-lt"/>
              </a:rPr>
              <a:t> </a:t>
            </a:r>
            <a:r>
              <a:rPr lang="es-MX" sz="1600" dirty="0">
                <a:solidFill>
                  <a:schemeClr val="tx1"/>
                </a:solidFill>
                <a:latin typeface="+mn-lt"/>
                <a:cs typeface="Arial" pitchFamily="34" charset="0"/>
              </a:rPr>
              <a:t>Indica</a:t>
            </a:r>
            <a:r>
              <a:rPr lang="es-MX" sz="1600" dirty="0">
                <a:solidFill>
                  <a:schemeClr val="tx1"/>
                </a:solidFill>
                <a:latin typeface="+mn-lt"/>
              </a:rPr>
              <a:t> cómo el programa contribuirá al logro de un objetivo estratégico de orden superior (Objetivo de la Dependencia, del Sector o del PND)</a:t>
            </a:r>
          </a:p>
        </p:txBody>
      </p:sp>
      <p:graphicFrame>
        <p:nvGraphicFramePr>
          <p:cNvPr id="8" name="Group 63"/>
          <p:cNvGraphicFramePr>
            <a:graphicFrameLocks noGrp="1"/>
          </p:cNvGraphicFramePr>
          <p:nvPr>
            <p:extLst/>
          </p:nvPr>
        </p:nvGraphicFramePr>
        <p:xfrm>
          <a:off x="1266180" y="5264132"/>
          <a:ext cx="6843713" cy="1555046"/>
        </p:xfrm>
        <a:graphic>
          <a:graphicData uri="http://schemas.openxmlformats.org/drawingml/2006/table">
            <a:tbl>
              <a:tblPr/>
              <a:tblGrid>
                <a:gridCol w="3349939"/>
                <a:gridCol w="1426329"/>
                <a:gridCol w="2067445"/>
              </a:tblGrid>
              <a:tr h="501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ea typeface="Times New Roman" pitchFamily="18" charset="0"/>
                          <a:cs typeface="Arial" charset="0"/>
                        </a:rPr>
                        <a:t>El qué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rPr>
                        <a:t>(Objetivo superior)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ea typeface="Times New Roman" pitchFamily="18" charset="0"/>
                          <a:cs typeface="Arial" charset="0"/>
                        </a:rPr>
                        <a:t>Mediante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charset="0"/>
                          <a:ea typeface="Times New Roman" pitchFamily="18" charset="0"/>
                          <a:cs typeface="Arial" charset="0"/>
                        </a:rPr>
                        <a:t>El cómo</a:t>
                      </a:r>
                      <a:endPar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60000"/>
                        <a:lumOff val="40000"/>
                      </a:schemeClr>
                    </a:solidFill>
                  </a:tcPr>
                </a:tc>
              </a:tr>
              <a:tr h="975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9" name="10 Grupo"/>
          <p:cNvGrpSpPr/>
          <p:nvPr/>
        </p:nvGrpSpPr>
        <p:grpSpPr>
          <a:xfrm>
            <a:off x="4469921" y="3611874"/>
            <a:ext cx="2968923" cy="1646503"/>
            <a:chOff x="4411388" y="3572456"/>
            <a:chExt cx="2968923" cy="1296704"/>
          </a:xfrm>
        </p:grpSpPr>
        <p:sp>
          <p:nvSpPr>
            <p:cNvPr id="10" name="8 Llamada rectangular"/>
            <p:cNvSpPr/>
            <p:nvPr/>
          </p:nvSpPr>
          <p:spPr>
            <a:xfrm rot="10800000">
              <a:off x="4411388" y="3572456"/>
              <a:ext cx="2968923" cy="1296704"/>
            </a:xfrm>
            <a:prstGeom prst="wedgeRectCallout">
              <a:avLst>
                <a:gd name="adj1" fmla="val 84988"/>
                <a:gd name="adj2" fmla="val 70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9 Rectángulo"/>
            <p:cNvSpPr/>
            <p:nvPr/>
          </p:nvSpPr>
          <p:spPr>
            <a:xfrm>
              <a:off x="4483395" y="3743754"/>
              <a:ext cx="2824907" cy="307777"/>
            </a:xfrm>
            <a:prstGeom prst="rect">
              <a:avLst/>
            </a:prstGeom>
          </p:spPr>
          <p:txBody>
            <a:bodyPr wrap="square">
              <a:spAutoFit/>
            </a:bodyPr>
            <a:lstStyle/>
            <a:p>
              <a:endParaRPr lang="es-MX" sz="1400" b="1" dirty="0">
                <a:solidFill>
                  <a:schemeClr val="bg1"/>
                </a:solidFill>
              </a:endParaRPr>
            </a:p>
          </p:txBody>
        </p:sp>
      </p:grpSp>
      <p:sp>
        <p:nvSpPr>
          <p:cNvPr id="2" name="Rectángulo 1"/>
          <p:cNvSpPr/>
          <p:nvPr/>
        </p:nvSpPr>
        <p:spPr>
          <a:xfrm>
            <a:off x="3622927" y="3696462"/>
            <a:ext cx="4572000" cy="1477328"/>
          </a:xfrm>
          <a:prstGeom prst="rect">
            <a:avLst/>
          </a:prstGeom>
        </p:spPr>
        <p:txBody>
          <a:bodyPr>
            <a:spAutoFit/>
          </a:bodyPr>
          <a:lstStyle/>
          <a:p>
            <a:pPr algn="ctr"/>
            <a:r>
              <a:rPr lang="es-MX" sz="1500" dirty="0"/>
              <a:t>Contribuir a la disminución de la </a:t>
            </a:r>
            <a:endParaRPr lang="es-MX" sz="1500" dirty="0" smtClean="0"/>
          </a:p>
          <a:p>
            <a:pPr algn="ctr"/>
            <a:r>
              <a:rPr lang="es-MX" sz="1500" dirty="0" smtClean="0"/>
              <a:t>inseguridad </a:t>
            </a:r>
            <a:r>
              <a:rPr lang="es-MX" sz="1500" dirty="0"/>
              <a:t>pública y mayor </a:t>
            </a:r>
            <a:endParaRPr lang="es-MX" sz="1500" dirty="0" smtClean="0"/>
          </a:p>
          <a:p>
            <a:pPr algn="ctr"/>
            <a:r>
              <a:rPr lang="es-MX" sz="1500" dirty="0" smtClean="0"/>
              <a:t>conocimiento </a:t>
            </a:r>
            <a:r>
              <a:rPr lang="es-MX" sz="1500" dirty="0"/>
              <a:t>de la normatividad en </a:t>
            </a:r>
            <a:endParaRPr lang="es-MX" sz="1500" dirty="0" smtClean="0"/>
          </a:p>
          <a:p>
            <a:pPr algn="ctr"/>
            <a:r>
              <a:rPr lang="es-MX" sz="1500" dirty="0" smtClean="0"/>
              <a:t>tránsito vial, </a:t>
            </a:r>
            <a:r>
              <a:rPr lang="es-MX" sz="1500" dirty="0"/>
              <a:t>mediante acciones </a:t>
            </a:r>
            <a:endParaRPr lang="es-MX" sz="1500" dirty="0" smtClean="0"/>
          </a:p>
          <a:p>
            <a:pPr algn="ctr"/>
            <a:r>
              <a:rPr lang="es-MX" sz="1500" dirty="0" smtClean="0"/>
              <a:t>coordinadas </a:t>
            </a:r>
            <a:r>
              <a:rPr lang="es-MX" sz="1500" dirty="0"/>
              <a:t>por la Dirección de </a:t>
            </a:r>
            <a:endParaRPr lang="es-MX" sz="1500" dirty="0" smtClean="0"/>
          </a:p>
          <a:p>
            <a:pPr algn="ctr"/>
            <a:r>
              <a:rPr lang="es-MX" sz="1500" dirty="0" smtClean="0"/>
              <a:t>Seguridad </a:t>
            </a:r>
            <a:r>
              <a:rPr lang="es-MX" sz="1500" dirty="0"/>
              <a:t>Pública Municipal.</a:t>
            </a:r>
          </a:p>
        </p:txBody>
      </p:sp>
    </p:spTree>
    <p:extLst>
      <p:ext uri="{BB962C8B-B14F-4D97-AF65-F5344CB8AC3E}">
        <p14:creationId xmlns:p14="http://schemas.microsoft.com/office/powerpoint/2010/main" val="183459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49209"/>
            <a:ext cx="7560840" cy="471760"/>
          </a:xfrm>
        </p:spPr>
        <p:txBody>
          <a:bodyPr>
            <a:noAutofit/>
          </a:bodyPr>
          <a:lstStyle/>
          <a:p>
            <a:pPr marL="0" indent="0" algn="ctr">
              <a:buNone/>
            </a:pPr>
            <a:r>
              <a:rPr lang="es-MX" sz="3500" b="1" dirty="0" smtClean="0">
                <a:latin typeface="Apple Chancery" charset="0"/>
                <a:ea typeface="Apple Chancery" charset="0"/>
                <a:cs typeface="Apple Chancery" charset="0"/>
              </a:rPr>
              <a:t>Resumen Narrativo</a:t>
            </a:r>
          </a:p>
          <a:p>
            <a:pPr marL="0" indent="0" algn="ctr">
              <a:buNone/>
            </a:pPr>
            <a:r>
              <a:rPr lang="es-MX" sz="3500" b="1" dirty="0" smtClean="0">
                <a:latin typeface="Apple Chancery" charset="0"/>
                <a:ea typeface="Apple Chancery" charset="0"/>
                <a:cs typeface="Apple Chancery" charset="0"/>
              </a:rPr>
              <a:t>PROPÓSITO</a:t>
            </a:r>
          </a:p>
        </p:txBody>
      </p:sp>
      <p:graphicFrame>
        <p:nvGraphicFramePr>
          <p:cNvPr id="12" name="Group 60"/>
          <p:cNvGraphicFramePr>
            <a:graphicFrameLocks noGrp="1"/>
          </p:cNvGraphicFramePr>
          <p:nvPr>
            <p:extLst/>
          </p:nvPr>
        </p:nvGraphicFramePr>
        <p:xfrm>
          <a:off x="762967" y="2675533"/>
          <a:ext cx="6908800" cy="2560786"/>
        </p:xfrm>
        <a:graphic>
          <a:graphicData uri="http://schemas.openxmlformats.org/drawingml/2006/table">
            <a:tbl>
              <a:tblPr>
                <a:tableStyleId>{616DA210-FB5B-4158-B5E0-FEB733F419BA}</a:tableStyleId>
              </a:tblPr>
              <a:tblGrid>
                <a:gridCol w="1711325"/>
                <a:gridCol w="1176338"/>
                <a:gridCol w="1373187"/>
                <a:gridCol w="1371600"/>
                <a:gridCol w="127635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Resumen narrativo</a:t>
                      </a:r>
                      <a:endParaRPr kumimoji="0" lang="es-ES" sz="1600" b="1" i="0" u="none" strike="noStrike" cap="none" normalizeH="0" baseline="0" dirty="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Indicadores</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Medios de verificación</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Supuestos</a:t>
                      </a:r>
                      <a:endParaRPr kumimoji="0" lang="es-ES" sz="1600" b="1" i="0" u="none" strike="noStrike" cap="none" normalizeH="0" baseline="0" smtClean="0">
                        <a:ln>
                          <a:noFill/>
                        </a:ln>
                        <a:solidFill>
                          <a:srgbClr val="006666"/>
                        </a:solidFill>
                        <a:effectLst/>
                        <a:latin typeface="Arial" charset="0"/>
                      </a:endParaRPr>
                    </a:p>
                  </a:txBody>
                  <a:tcPr anchor="ctr" horzOverflow="overflow"/>
                </a:tc>
              </a:tr>
              <a:tr h="490538">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Fin</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Propósito</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91003">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Componentes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r>
              <a:tr h="511175">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Actividades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13" name="Rectangle 40"/>
          <p:cNvSpPr>
            <a:spLocks noChangeArrowheads="1"/>
          </p:cNvSpPr>
          <p:nvPr/>
        </p:nvSpPr>
        <p:spPr bwMode="auto">
          <a:xfrm>
            <a:off x="367680" y="1426171"/>
            <a:ext cx="7732712"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s-MX" dirty="0">
                <a:solidFill>
                  <a:schemeClr val="tx1"/>
                </a:solidFill>
              </a:rPr>
              <a:t>¿Qué </a:t>
            </a:r>
            <a:r>
              <a:rPr lang="es-MX" dirty="0"/>
              <a:t>se espera lograr con el programa?</a:t>
            </a:r>
          </a:p>
          <a:p>
            <a:pPr algn="ctr"/>
            <a:r>
              <a:rPr lang="es-MX" dirty="0"/>
              <a:t>Describe el impacto directo o resultado directo obtenido de la utilización de los Componentes.</a:t>
            </a:r>
          </a:p>
        </p:txBody>
      </p:sp>
      <p:graphicFrame>
        <p:nvGraphicFramePr>
          <p:cNvPr id="14" name="Group 63"/>
          <p:cNvGraphicFramePr>
            <a:graphicFrameLocks noGrp="1"/>
          </p:cNvGraphicFramePr>
          <p:nvPr>
            <p:extLst/>
          </p:nvPr>
        </p:nvGraphicFramePr>
        <p:xfrm>
          <a:off x="771542" y="5538442"/>
          <a:ext cx="7199313" cy="914400"/>
        </p:xfrm>
        <a:graphic>
          <a:graphicData uri="http://schemas.openxmlformats.org/drawingml/2006/table">
            <a:tbl>
              <a:tblPr/>
              <a:tblGrid>
                <a:gridCol w="2681288"/>
                <a:gridCol w="1166812"/>
                <a:gridCol w="3351213"/>
              </a:tblGrid>
              <a:tr h="239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Humnst777 BT" pitchFamily="34" charset="0"/>
                          <a:ea typeface="Times New Roman" pitchFamily="18" charset="0"/>
                          <a:cs typeface="Arial" charset="0"/>
                        </a:rPr>
                        <a:t>Población beneficiada o área de enfoque</a:t>
                      </a:r>
                      <a:endPar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chemeClr val="tx1"/>
                          </a:solidFill>
                          <a:effectLst/>
                          <a:latin typeface="Humnst777 BT" pitchFamily="34" charset="0"/>
                          <a:ea typeface="Times New Roman" pitchFamily="18" charset="0"/>
                          <a:cs typeface="Arial" charset="0"/>
                        </a:rPr>
                        <a:t>Verbo</a:t>
                      </a:r>
                      <a:endParaRPr kumimoji="0" lang="es-ES_tradnl"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Humnst777 BT" pitchFamily="34" charset="0"/>
                          <a:ea typeface="Times New Roman" pitchFamily="18" charset="0"/>
                          <a:cs typeface="Arial" charset="0"/>
                        </a:rPr>
                        <a:t>Resultado a lograr</a:t>
                      </a:r>
                      <a:endPar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dirty="0" smtClean="0">
                        <a:ln>
                          <a:noFill/>
                        </a:ln>
                        <a:solidFill>
                          <a:schemeClr val="tx1"/>
                        </a:solidFill>
                        <a:effectLst/>
                        <a:latin typeface="Humnst777 BT"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5" name="10 Grupo"/>
          <p:cNvGrpSpPr/>
          <p:nvPr/>
        </p:nvGrpSpPr>
        <p:grpSpPr>
          <a:xfrm>
            <a:off x="3347864" y="3518463"/>
            <a:ext cx="4512185" cy="1965207"/>
            <a:chOff x="1283951" y="4437112"/>
            <a:chExt cx="4512185" cy="1371862"/>
          </a:xfrm>
        </p:grpSpPr>
        <p:sp>
          <p:nvSpPr>
            <p:cNvPr id="16" name="9 Llamada rectangular"/>
            <p:cNvSpPr/>
            <p:nvPr/>
          </p:nvSpPr>
          <p:spPr>
            <a:xfrm rot="10800000">
              <a:off x="1283951" y="4944877"/>
              <a:ext cx="2736304" cy="864097"/>
            </a:xfrm>
            <a:prstGeom prst="wedgeRectCallout">
              <a:avLst>
                <a:gd name="adj1" fmla="val 51665"/>
                <a:gd name="adj2" fmla="val 88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8 Rectángulo"/>
            <p:cNvSpPr/>
            <p:nvPr/>
          </p:nvSpPr>
          <p:spPr>
            <a:xfrm>
              <a:off x="3484733" y="4437112"/>
              <a:ext cx="2311403" cy="307777"/>
            </a:xfrm>
            <a:prstGeom prst="rect">
              <a:avLst/>
            </a:prstGeom>
          </p:spPr>
          <p:txBody>
            <a:bodyPr wrap="square">
              <a:spAutoFit/>
            </a:bodyPr>
            <a:lstStyle/>
            <a:p>
              <a:endParaRPr lang="es-MX" sz="1400" b="1" dirty="0">
                <a:solidFill>
                  <a:schemeClr val="bg1"/>
                </a:solidFill>
              </a:endParaRPr>
            </a:p>
          </p:txBody>
        </p:sp>
      </p:grpSp>
      <p:sp>
        <p:nvSpPr>
          <p:cNvPr id="2" name="Rectángulo 1"/>
          <p:cNvSpPr/>
          <p:nvPr/>
        </p:nvSpPr>
        <p:spPr>
          <a:xfrm>
            <a:off x="3212559" y="4371717"/>
            <a:ext cx="2943617" cy="1015663"/>
          </a:xfrm>
          <a:prstGeom prst="rect">
            <a:avLst/>
          </a:prstGeom>
        </p:spPr>
        <p:txBody>
          <a:bodyPr wrap="square">
            <a:spAutoFit/>
          </a:bodyPr>
          <a:lstStyle/>
          <a:p>
            <a:pPr algn="ctr"/>
            <a:r>
              <a:rPr lang="es-MX" sz="1500" dirty="0"/>
              <a:t>La población en el municipio presenta poca  inseguridad </a:t>
            </a:r>
            <a:r>
              <a:rPr lang="es-MX" sz="1500" dirty="0" smtClean="0"/>
              <a:t>pública</a:t>
            </a:r>
          </a:p>
          <a:p>
            <a:pPr algn="ctr"/>
            <a:r>
              <a:rPr lang="es-MX" sz="1500" dirty="0" smtClean="0"/>
              <a:t> </a:t>
            </a:r>
            <a:r>
              <a:rPr lang="es-MX" sz="1500" dirty="0"/>
              <a:t>y mayor conocimiento de la normatividad del tránsito.</a:t>
            </a:r>
          </a:p>
        </p:txBody>
      </p:sp>
    </p:spTree>
    <p:extLst>
      <p:ext uri="{BB962C8B-B14F-4D97-AF65-F5344CB8AC3E}">
        <p14:creationId xmlns:p14="http://schemas.microsoft.com/office/powerpoint/2010/main" val="145965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886700" cy="1325563"/>
          </a:xfrm>
        </p:spPr>
        <p:txBody>
          <a:bodyPr>
            <a:normAutofit/>
          </a:bodyPr>
          <a:lstStyle/>
          <a:p>
            <a:pPr algn="ctr"/>
            <a:r>
              <a:rPr lang="es-ES_tradnl" sz="3500" b="1" dirty="0" smtClean="0"/>
              <a:t>PLANEACI</a:t>
            </a:r>
            <a:r>
              <a:rPr lang="es-ES" sz="3500" b="1" dirty="0" smtClean="0"/>
              <a:t>ÓN</a:t>
            </a:r>
            <a:br>
              <a:rPr lang="es-ES" sz="3500" b="1" dirty="0" smtClean="0"/>
            </a:br>
            <a:r>
              <a:rPr lang="es-ES" sz="3500" b="1" dirty="0" smtClean="0"/>
              <a:t>PLAN DE DESARROLLO ESTATAL</a:t>
            </a:r>
            <a:endParaRPr lang="es-ES_tradnl" sz="3500" b="1" dirty="0"/>
          </a:p>
        </p:txBody>
      </p:sp>
      <p:sp>
        <p:nvSpPr>
          <p:cNvPr id="5" name="CuadroTexto 4"/>
          <p:cNvSpPr txBox="1"/>
          <p:nvPr/>
        </p:nvSpPr>
        <p:spPr>
          <a:xfrm>
            <a:off x="251520" y="1484784"/>
            <a:ext cx="8640960" cy="2585323"/>
          </a:xfrm>
          <a:prstGeom prst="rect">
            <a:avLst/>
          </a:prstGeom>
          <a:noFill/>
        </p:spPr>
        <p:txBody>
          <a:bodyPr wrap="square" rtlCol="0">
            <a:spAutoFit/>
          </a:bodyPr>
          <a:lstStyle/>
          <a:p>
            <a:endParaRPr lang="es-ES_tradnl" dirty="0" smtClean="0"/>
          </a:p>
          <a:p>
            <a:endParaRPr lang="es-ES_tradnl" dirty="0"/>
          </a:p>
          <a:p>
            <a:endParaRPr lang="es-ES_tradnl" dirty="0" smtClean="0"/>
          </a:p>
          <a:p>
            <a:endParaRPr lang="es-ES_tradnl" dirty="0"/>
          </a:p>
          <a:p>
            <a:endParaRPr lang="es-ES_tradnl" dirty="0" smtClean="0"/>
          </a:p>
          <a:p>
            <a:endParaRPr lang="es-ES_tradnl" dirty="0"/>
          </a:p>
          <a:p>
            <a:endParaRPr lang="es-ES_tradnl" dirty="0" smtClean="0"/>
          </a:p>
          <a:p>
            <a:endParaRPr lang="es-ES_tradnl" dirty="0"/>
          </a:p>
          <a:p>
            <a:endParaRPr lang="es-ES_tradnl" dirty="0"/>
          </a:p>
        </p:txBody>
      </p:sp>
      <p:sp>
        <p:nvSpPr>
          <p:cNvPr id="4" name="CuadroTexto 3"/>
          <p:cNvSpPr txBox="1"/>
          <p:nvPr/>
        </p:nvSpPr>
        <p:spPr>
          <a:xfrm>
            <a:off x="270320" y="1477652"/>
            <a:ext cx="8640960" cy="4401205"/>
          </a:xfrm>
          <a:prstGeom prst="rect">
            <a:avLst/>
          </a:prstGeom>
          <a:noFill/>
        </p:spPr>
        <p:txBody>
          <a:bodyPr wrap="square" rtlCol="0">
            <a:spAutoFit/>
          </a:bodyPr>
          <a:lstStyle/>
          <a:p>
            <a:pPr algn="just" fontAlgn="ctr"/>
            <a:r>
              <a:rPr lang="es-ES_tradnl" sz="2000" b="1" dirty="0"/>
              <a:t>DEMOCRACIA PARTICIPATIVA Y ESTADO DE DERECHO</a:t>
            </a:r>
          </a:p>
          <a:p>
            <a:pPr algn="just" fontAlgn="ctr"/>
            <a:r>
              <a:rPr lang="es-ES_tradnl" sz="2000" dirty="0"/>
              <a:t>Fortalecimiento y Vigencia del Estado de Derecho</a:t>
            </a:r>
          </a:p>
          <a:p>
            <a:pPr algn="just" fontAlgn="ctr"/>
            <a:r>
              <a:rPr lang="es-ES_tradnl" sz="2000" b="1" dirty="0">
                <a:solidFill>
                  <a:srgbClr val="FF0000"/>
                </a:solidFill>
              </a:rPr>
              <a:t>Modernización del Sistema Estatal de Seguridad Pública</a:t>
            </a:r>
          </a:p>
          <a:p>
            <a:pPr algn="just" fontAlgn="ctr"/>
            <a:r>
              <a:rPr lang="es-ES_tradnl" sz="2000" b="1" dirty="0">
                <a:solidFill>
                  <a:srgbClr val="FF0000"/>
                </a:solidFill>
              </a:rPr>
              <a:t>Uso Eficiente de los Recursos en Materia de Seguridad Pública</a:t>
            </a:r>
          </a:p>
          <a:p>
            <a:pPr algn="just" fontAlgn="ctr"/>
            <a:endParaRPr lang="es-ES_tradnl" sz="2000" dirty="0" smtClean="0"/>
          </a:p>
          <a:p>
            <a:pPr algn="just" fontAlgn="ctr"/>
            <a:r>
              <a:rPr lang="es-ES_tradnl" sz="2000" b="1" dirty="0" smtClean="0"/>
              <a:t>OBJETIVO</a:t>
            </a:r>
            <a:r>
              <a:rPr lang="es-ES_tradnl" sz="2000" b="1" dirty="0"/>
              <a:t>: </a:t>
            </a:r>
            <a:r>
              <a:rPr lang="es-ES_tradnl" sz="2000" dirty="0"/>
              <a:t>Asegurar que las instancias encargadas de procurar e </a:t>
            </a:r>
            <a:r>
              <a:rPr lang="es-ES_tradnl" sz="2000" b="1" u="sng" dirty="0">
                <a:solidFill>
                  <a:srgbClr val="FF0000"/>
                </a:solidFill>
              </a:rPr>
              <a:t>impartir justicia </a:t>
            </a:r>
            <a:r>
              <a:rPr lang="es-ES_tradnl" sz="2000" dirty="0"/>
              <a:t>cuenten con los </a:t>
            </a:r>
            <a:r>
              <a:rPr lang="es-ES_tradnl" sz="2000" b="1" dirty="0">
                <a:solidFill>
                  <a:srgbClr val="FF0000"/>
                </a:solidFill>
              </a:rPr>
              <a:t>recursos, humanos, materiales, financieros </a:t>
            </a:r>
            <a:r>
              <a:rPr lang="es-ES_tradnl" sz="2000" dirty="0"/>
              <a:t>y sobre todo con autonomía suficiente, imparcialidad probada y profesionalización que fortalezcan su capacidad para hacer cumplir la Ley.</a:t>
            </a:r>
          </a:p>
          <a:p>
            <a:pPr algn="just" fontAlgn="ctr"/>
            <a:endParaRPr lang="es-ES_tradnl" sz="2000" dirty="0" smtClean="0"/>
          </a:p>
          <a:p>
            <a:pPr algn="just" fontAlgn="ctr"/>
            <a:endParaRPr lang="es-ES_tradnl" sz="2000" dirty="0"/>
          </a:p>
          <a:p>
            <a:pPr algn="just" fontAlgn="ctr"/>
            <a:r>
              <a:rPr lang="es-ES_tradnl" sz="2000" b="1" dirty="0" smtClean="0"/>
              <a:t>ESTRATEGIA</a:t>
            </a:r>
            <a:r>
              <a:rPr lang="es-ES_tradnl" sz="2000" b="1" dirty="0"/>
              <a:t>: </a:t>
            </a:r>
            <a:r>
              <a:rPr lang="es-ES_tradnl" sz="2000" dirty="0"/>
              <a:t>En el marco de una reforma administrativa y presupuestal destinar recursos crecientes a las </a:t>
            </a:r>
            <a:r>
              <a:rPr lang="es-ES_tradnl" sz="2000" b="1" dirty="0">
                <a:solidFill>
                  <a:srgbClr val="FF0000"/>
                </a:solidFill>
              </a:rPr>
              <a:t>instituciones de seguridad y de procuración de justicia para garantizar la </a:t>
            </a:r>
            <a:r>
              <a:rPr lang="es-ES_tradnl" sz="2000" b="1" dirty="0" smtClean="0">
                <a:solidFill>
                  <a:srgbClr val="FF0000"/>
                </a:solidFill>
              </a:rPr>
              <a:t>plena vigencia </a:t>
            </a:r>
            <a:r>
              <a:rPr lang="es-ES_tradnl" sz="2000" b="1" dirty="0">
                <a:solidFill>
                  <a:srgbClr val="FF0000"/>
                </a:solidFill>
              </a:rPr>
              <a:t>del Estado de Derecho.</a:t>
            </a:r>
          </a:p>
        </p:txBody>
      </p:sp>
    </p:spTree>
    <p:extLst>
      <p:ext uri="{BB962C8B-B14F-4D97-AF65-F5344CB8AC3E}">
        <p14:creationId xmlns:p14="http://schemas.microsoft.com/office/powerpoint/2010/main" val="121661536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0"/>
            <a:ext cx="8280920" cy="620969"/>
          </a:xfrm>
        </p:spPr>
        <p:txBody>
          <a:bodyPr>
            <a:noAutofit/>
          </a:bodyPr>
          <a:lstStyle/>
          <a:p>
            <a:pPr marL="0" indent="0" algn="ctr">
              <a:buNone/>
            </a:pPr>
            <a:r>
              <a:rPr lang="es-MX" sz="3500" b="1" dirty="0" smtClean="0">
                <a:latin typeface="Apple Chancery" charset="0"/>
                <a:ea typeface="Apple Chancery" charset="0"/>
                <a:cs typeface="Apple Chancery" charset="0"/>
              </a:rPr>
              <a:t>Resumen Narrativo</a:t>
            </a:r>
          </a:p>
          <a:p>
            <a:pPr marL="0" indent="0" algn="ctr">
              <a:buNone/>
            </a:pPr>
            <a:r>
              <a:rPr lang="es-MX" sz="3500" b="1" dirty="0" smtClean="0">
                <a:latin typeface="Apple Chancery" charset="0"/>
                <a:ea typeface="Apple Chancery" charset="0"/>
                <a:cs typeface="Apple Chancery" charset="0"/>
              </a:rPr>
              <a:t>COMPONENTE</a:t>
            </a:r>
          </a:p>
        </p:txBody>
      </p:sp>
      <p:sp>
        <p:nvSpPr>
          <p:cNvPr id="10" name="Rectangle 2"/>
          <p:cNvSpPr>
            <a:spLocks noChangeArrowheads="1"/>
          </p:cNvSpPr>
          <p:nvPr/>
        </p:nvSpPr>
        <p:spPr bwMode="auto">
          <a:xfrm>
            <a:off x="714549" y="1363993"/>
            <a:ext cx="7713663" cy="86177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s-MX" b="1" dirty="0">
                <a:solidFill>
                  <a:schemeClr val="tx1"/>
                </a:solidFill>
                <a:latin typeface="+mn-lt"/>
              </a:rPr>
              <a:t>¿Qué bienes o servicios se requiere producir?</a:t>
            </a:r>
          </a:p>
          <a:p>
            <a:pPr algn="ctr"/>
            <a:r>
              <a:rPr lang="es-MX" sz="1600" dirty="0">
                <a:solidFill>
                  <a:schemeClr val="tx1"/>
                </a:solidFill>
                <a:latin typeface="+mn-lt"/>
              </a:rPr>
              <a:t>Son los bienes y servicios que debe producir el ejecutor del programa para poder lograr el Propósito. (entregables del Programa Presupuestario)</a:t>
            </a:r>
          </a:p>
        </p:txBody>
      </p:sp>
      <p:graphicFrame>
        <p:nvGraphicFramePr>
          <p:cNvPr id="11" name="Group 59"/>
          <p:cNvGraphicFramePr>
            <a:graphicFrameLocks noGrp="1"/>
          </p:cNvGraphicFramePr>
          <p:nvPr>
            <p:extLst/>
          </p:nvPr>
        </p:nvGraphicFramePr>
        <p:xfrm>
          <a:off x="1260649" y="2622880"/>
          <a:ext cx="6843713" cy="2558733"/>
        </p:xfrm>
        <a:graphic>
          <a:graphicData uri="http://schemas.openxmlformats.org/drawingml/2006/table">
            <a:tbl>
              <a:tblPr>
                <a:tableStyleId>{616DA210-FB5B-4158-B5E0-FEB733F419BA}</a:tableStyleId>
              </a:tblPr>
              <a:tblGrid>
                <a:gridCol w="1711325"/>
                <a:gridCol w="1176338"/>
                <a:gridCol w="1373187"/>
                <a:gridCol w="1362075"/>
                <a:gridCol w="1220788"/>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Resumen narrativo</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Indicadores</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Medios de verificación</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Supuestos</a:t>
                      </a:r>
                      <a:endParaRPr kumimoji="0" lang="es-ES" sz="1600" b="1" i="0" u="none" strike="noStrike" cap="none" normalizeH="0" baseline="0" smtClean="0">
                        <a:ln>
                          <a:noFill/>
                        </a:ln>
                        <a:solidFill>
                          <a:srgbClr val="006666"/>
                        </a:solidFill>
                        <a:effectLst/>
                        <a:latin typeface="Arial" charset="0"/>
                      </a:endParaRPr>
                    </a:p>
                  </a:txBody>
                  <a:tcPr anchor="ctr" horzOverflow="overflow"/>
                </a:tc>
              </a:tr>
              <a:tr h="490538">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Fin</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Propósito</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Componentes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511175">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Actividades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r>
            </a:tbl>
          </a:graphicData>
        </a:graphic>
      </p:graphicFrame>
      <p:graphicFrame>
        <p:nvGraphicFramePr>
          <p:cNvPr id="18" name="Group 62"/>
          <p:cNvGraphicFramePr>
            <a:graphicFrameLocks noGrp="1"/>
          </p:cNvGraphicFramePr>
          <p:nvPr>
            <p:extLst/>
          </p:nvPr>
        </p:nvGraphicFramePr>
        <p:xfrm>
          <a:off x="1260649" y="5229200"/>
          <a:ext cx="6911751" cy="1360191"/>
        </p:xfrm>
        <a:graphic>
          <a:graphicData uri="http://schemas.openxmlformats.org/drawingml/2006/table">
            <a:tbl>
              <a:tblPr/>
              <a:tblGrid>
                <a:gridCol w="4552233"/>
                <a:gridCol w="2359518"/>
              </a:tblGrid>
              <a:tr h="689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Productos terminados o servicios proporcionados</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smtClean="0">
                          <a:ln>
                            <a:noFill/>
                          </a:ln>
                          <a:solidFill>
                            <a:schemeClr val="tx1"/>
                          </a:solidFill>
                          <a:effectLst/>
                          <a:latin typeface="Arial" charset="0"/>
                          <a:ea typeface="Times New Roman" pitchFamily="18" charset="0"/>
                          <a:cs typeface="Arial" charset="0"/>
                        </a:rPr>
                        <a:t>Verbo en participio pasado</a:t>
                      </a:r>
                      <a:endParaRPr kumimoji="0" lang="es-ES_tradnl"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rPr>
                        <a:t>1. Programa de reforzamiento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rPr>
                        <a:t>Aplicado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rPr>
                        <a:t>2. Programa de regularización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Arial" charset="0"/>
                          <a:ea typeface="Times New Roman" pitchFamily="18" charset="0"/>
                          <a:cs typeface="Arial" charset="0"/>
                        </a:rPr>
                        <a:t>Aplicado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 name="8 Llamada rectangular"/>
          <p:cNvSpPr/>
          <p:nvPr/>
        </p:nvSpPr>
        <p:spPr>
          <a:xfrm>
            <a:off x="4339431" y="2949260"/>
            <a:ext cx="3832969" cy="1883752"/>
          </a:xfrm>
          <a:prstGeom prst="wedgeRectCallout">
            <a:avLst>
              <a:gd name="adj1" fmla="val -64124"/>
              <a:gd name="adj2" fmla="val 39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chemeClr val="tx1"/>
                </a:solidFill>
              </a:rPr>
              <a:t>1.- Más </a:t>
            </a:r>
            <a:r>
              <a:rPr lang="es-MX" sz="1500" dirty="0">
                <a:solidFill>
                  <a:schemeClr val="tx1"/>
                </a:solidFill>
              </a:rPr>
              <a:t>y mejor policías municipales capacitados</a:t>
            </a:r>
            <a:r>
              <a:rPr lang="es-MX" sz="1500" dirty="0" smtClean="0">
                <a:solidFill>
                  <a:schemeClr val="tx1"/>
                </a:solidFill>
              </a:rPr>
              <a:t>.</a:t>
            </a:r>
          </a:p>
          <a:p>
            <a:pPr algn="ctr"/>
            <a:r>
              <a:rPr lang="es-MX" sz="1500" dirty="0">
                <a:solidFill>
                  <a:schemeClr val="tx1"/>
                </a:solidFill>
              </a:rPr>
              <a:t>2.- Amplia cobertura de seguridad pública en el municipio lograda</a:t>
            </a:r>
            <a:r>
              <a:rPr lang="es-MX" sz="1500" dirty="0" smtClean="0">
                <a:solidFill>
                  <a:schemeClr val="tx1"/>
                </a:solidFill>
              </a:rPr>
              <a:t>.</a:t>
            </a:r>
          </a:p>
          <a:p>
            <a:pPr algn="ctr"/>
            <a:r>
              <a:rPr lang="es-MX" sz="1500" dirty="0">
                <a:solidFill>
                  <a:schemeClr val="tx1"/>
                </a:solidFill>
              </a:rPr>
              <a:t>3.- Aplicación de </a:t>
            </a:r>
            <a:r>
              <a:rPr lang="es-MX" sz="1500" dirty="0" smtClean="0">
                <a:solidFill>
                  <a:schemeClr val="tx1"/>
                </a:solidFill>
              </a:rPr>
              <a:t>exámenes </a:t>
            </a:r>
            <a:r>
              <a:rPr lang="es-MX" sz="1500" dirty="0">
                <a:solidFill>
                  <a:schemeClr val="tx1"/>
                </a:solidFill>
              </a:rPr>
              <a:t>de control de confianza a los </a:t>
            </a:r>
            <a:r>
              <a:rPr lang="es-MX" sz="1500" dirty="0" smtClean="0">
                <a:solidFill>
                  <a:schemeClr val="tx1"/>
                </a:solidFill>
              </a:rPr>
              <a:t>policías lograda.</a:t>
            </a:r>
          </a:p>
          <a:p>
            <a:pPr algn="ctr"/>
            <a:r>
              <a:rPr lang="es-MX" sz="1500" dirty="0" smtClean="0">
                <a:solidFill>
                  <a:schemeClr val="tx1"/>
                </a:solidFill>
              </a:rPr>
              <a:t>4-. Difusión </a:t>
            </a:r>
            <a:r>
              <a:rPr lang="es-MX" sz="1500" dirty="0">
                <a:solidFill>
                  <a:schemeClr val="tx1"/>
                </a:solidFill>
              </a:rPr>
              <a:t>de la normatividad en materia de tránsito alcanzada</a:t>
            </a:r>
            <a:r>
              <a:rPr lang="es-MX" sz="1500" dirty="0"/>
              <a:t>.</a:t>
            </a:r>
          </a:p>
        </p:txBody>
      </p:sp>
    </p:spTree>
    <p:extLst>
      <p:ext uri="{BB962C8B-B14F-4D97-AF65-F5344CB8AC3E}">
        <p14:creationId xmlns:p14="http://schemas.microsoft.com/office/powerpoint/2010/main" val="280633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1723" y="33844"/>
            <a:ext cx="7686741" cy="587125"/>
          </a:xfrm>
        </p:spPr>
        <p:txBody>
          <a:bodyPr>
            <a:noAutofit/>
          </a:bodyPr>
          <a:lstStyle/>
          <a:p>
            <a:pPr marL="0" indent="0" algn="ctr">
              <a:buNone/>
            </a:pPr>
            <a:r>
              <a:rPr lang="es-MX" sz="3500" b="1" dirty="0" smtClean="0">
                <a:latin typeface="Apple Chancery" charset="0"/>
                <a:ea typeface="Apple Chancery" charset="0"/>
                <a:cs typeface="Apple Chancery" charset="0"/>
              </a:rPr>
              <a:t>Resumen Narrativo</a:t>
            </a:r>
          </a:p>
          <a:p>
            <a:pPr marL="0" indent="0" algn="ctr">
              <a:buNone/>
            </a:pPr>
            <a:r>
              <a:rPr lang="es-MX" sz="3500" b="1" dirty="0" smtClean="0">
                <a:latin typeface="Apple Chancery" charset="0"/>
                <a:ea typeface="Apple Chancery" charset="0"/>
                <a:cs typeface="Apple Chancery" charset="0"/>
              </a:rPr>
              <a:t>ACTIVIDAD</a:t>
            </a:r>
          </a:p>
        </p:txBody>
      </p:sp>
      <p:sp>
        <p:nvSpPr>
          <p:cNvPr id="21" name="2 Marcador de número de diapositiva"/>
          <p:cNvSpPr txBox="1">
            <a:spLocks/>
          </p:cNvSpPr>
          <p:nvPr/>
        </p:nvSpPr>
        <p:spPr>
          <a:xfrm>
            <a:off x="8284071" y="6792863"/>
            <a:ext cx="550863" cy="30480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5995D8B-4903-4DF4-9415-F1E424D0EF85}" type="slidenum">
              <a:rPr kumimoji="0" lang="es-ES" sz="18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51</a:t>
            </a:fld>
            <a:endParaRPr kumimoji="0" lang="es-ES" sz="18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22" name="Rectangle 2"/>
          <p:cNvSpPr>
            <a:spLocks noChangeArrowheads="1"/>
          </p:cNvSpPr>
          <p:nvPr/>
        </p:nvSpPr>
        <p:spPr bwMode="auto">
          <a:xfrm>
            <a:off x="1061723" y="5525817"/>
            <a:ext cx="7570788" cy="10207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just">
              <a:lnSpc>
                <a:spcPct val="125000"/>
              </a:lnSpc>
            </a:pPr>
            <a:r>
              <a:rPr lang="es-ES" sz="1600" b="1"/>
              <a:t>Tiene un formato más libre, se sugiere utilizar al inicio de la actividad un verbo o un sustantivo basado en un verbo, acompañado de un complemento.</a:t>
            </a:r>
          </a:p>
        </p:txBody>
      </p:sp>
      <p:graphicFrame>
        <p:nvGraphicFramePr>
          <p:cNvPr id="23" name="Group 51"/>
          <p:cNvGraphicFramePr>
            <a:graphicFrameLocks noGrp="1"/>
          </p:cNvGraphicFramePr>
          <p:nvPr>
            <p:extLst/>
          </p:nvPr>
        </p:nvGraphicFramePr>
        <p:xfrm>
          <a:off x="1280409" y="2751383"/>
          <a:ext cx="6927850" cy="2558733"/>
        </p:xfrm>
        <a:graphic>
          <a:graphicData uri="http://schemas.openxmlformats.org/drawingml/2006/table">
            <a:tbl>
              <a:tblPr>
                <a:tableStyleId>{616DA210-FB5B-4158-B5E0-FEB733F419BA}</a:tableStyleId>
              </a:tblPr>
              <a:tblGrid>
                <a:gridCol w="1711325"/>
                <a:gridCol w="1176338"/>
                <a:gridCol w="1411287"/>
                <a:gridCol w="1362075"/>
                <a:gridCol w="1266825"/>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Resumen narrativo</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Indicadores</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Medios de verificación</a:t>
                      </a:r>
                      <a:endParaRPr kumimoji="0" lang="es-ES" sz="1600" b="1" i="0" u="none" strike="noStrike" cap="none" normalizeH="0" baseline="0" smtClean="0">
                        <a:ln>
                          <a:noFill/>
                        </a:ln>
                        <a:solidFill>
                          <a:srgbClr val="006666"/>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Supuestos</a:t>
                      </a:r>
                      <a:endParaRPr kumimoji="0" lang="es-ES" sz="1600" b="1" i="0" u="none" strike="noStrike" cap="none" normalizeH="0" baseline="0" smtClean="0">
                        <a:ln>
                          <a:noFill/>
                        </a:ln>
                        <a:solidFill>
                          <a:srgbClr val="006666"/>
                        </a:solidFill>
                        <a:effectLst/>
                        <a:latin typeface="Arial" charset="0"/>
                      </a:endParaRPr>
                    </a:p>
                  </a:txBody>
                  <a:tcPr anchor="ctr" horzOverflow="overflow"/>
                </a:tc>
              </a:tr>
              <a:tr h="490538">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Fin</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Propósito</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488950">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dirty="0" smtClean="0">
                          <a:ln>
                            <a:noFill/>
                          </a:ln>
                          <a:effectLst/>
                        </a:rPr>
                        <a:t>Componentes</a:t>
                      </a:r>
                      <a:endParaRPr kumimoji="0" lang="es-ES" sz="1600" b="1" i="0" u="none" strike="noStrike" cap="none" normalizeH="0" baseline="0" dirty="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smtClean="0">
                        <a:ln>
                          <a:noFill/>
                        </a:ln>
                        <a:solidFill>
                          <a:schemeClr val="tx1"/>
                        </a:solidFill>
                        <a:effectLst/>
                        <a:latin typeface="Arial" charset="0"/>
                      </a:endParaRPr>
                    </a:p>
                  </a:txBody>
                  <a:tcPr horzOverflow="overflow"/>
                </a:tc>
              </a:tr>
              <a:tr h="511175">
                <a:tc>
                  <a:txBody>
                    <a:bodyPr/>
                    <a:lstStyle/>
                    <a:p>
                      <a:pPr marL="87313" marR="0" lvl="0" indent="0" algn="l" defTabSz="914400" rtl="0" eaLnBrk="1" fontAlgn="base" latinLnBrk="0" hangingPunct="1">
                        <a:lnSpc>
                          <a:spcPct val="100000"/>
                        </a:lnSpc>
                        <a:spcBef>
                          <a:spcPct val="20000"/>
                        </a:spcBef>
                        <a:spcAft>
                          <a:spcPct val="0"/>
                        </a:spcAft>
                        <a:buClrTx/>
                        <a:buSzTx/>
                        <a:buFontTx/>
                        <a:buNone/>
                        <a:tabLst/>
                      </a:pPr>
                      <a:r>
                        <a:rPr kumimoji="0" lang="es-MX" sz="1600" u="none" strike="noStrike" cap="none" normalizeH="0" baseline="0" smtClean="0">
                          <a:ln>
                            <a:noFill/>
                          </a:ln>
                          <a:effectLst/>
                        </a:rPr>
                        <a:t>Actividades</a:t>
                      </a:r>
                      <a:endParaRPr kumimoji="0" lang="es-ES" sz="1600" b="1" i="0" u="none" strike="noStrike" cap="none" normalizeH="0" baseline="0" smtClean="0">
                        <a:ln>
                          <a:noFill/>
                        </a:ln>
                        <a:solidFill>
                          <a:srgbClr val="0000FF"/>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24" name="Rectangle 41"/>
          <p:cNvSpPr>
            <a:spLocks noChangeArrowheads="1"/>
          </p:cNvSpPr>
          <p:nvPr/>
        </p:nvSpPr>
        <p:spPr bwMode="auto">
          <a:xfrm>
            <a:off x="890290" y="1347009"/>
            <a:ext cx="7669212" cy="11001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s-MX" b="1" dirty="0">
                <a:solidFill>
                  <a:schemeClr val="tx1"/>
                </a:solidFill>
                <a:latin typeface="Arial" pitchFamily="34" charset="0"/>
                <a:cs typeface="Arial" pitchFamily="34" charset="0"/>
              </a:rPr>
              <a:t>¿Cómo se producirán los Componentes?</a:t>
            </a:r>
          </a:p>
          <a:p>
            <a:pPr algn="ctr"/>
            <a:r>
              <a:rPr lang="es-MX" sz="1600" dirty="0">
                <a:solidFill>
                  <a:schemeClr val="tx1"/>
                </a:solidFill>
                <a:latin typeface="Arial" pitchFamily="34" charset="0"/>
                <a:cs typeface="Arial" pitchFamily="34" charset="0"/>
              </a:rPr>
              <a:t>Actividades principales que implican uso de recursos, que el ejecutor debe llevar a cabo para producir cada Componente. Se colocan, para cada Componente, en orden cronológico.</a:t>
            </a:r>
          </a:p>
        </p:txBody>
      </p:sp>
      <p:sp>
        <p:nvSpPr>
          <p:cNvPr id="25" name="Rectangle 42"/>
          <p:cNvSpPr>
            <a:spLocks noChangeArrowheads="1"/>
          </p:cNvSpPr>
          <p:nvPr/>
        </p:nvSpPr>
        <p:spPr bwMode="auto">
          <a:xfrm>
            <a:off x="3790825" y="1716136"/>
            <a:ext cx="5328592" cy="3539430"/>
          </a:xfrm>
          <a:prstGeom prst="rect">
            <a:avLst/>
          </a:prstGeom>
          <a:solidFill>
            <a:schemeClr val="accent1">
              <a:lumMod val="60000"/>
              <a:lumOff val="40000"/>
            </a:schemeClr>
          </a:solidFill>
          <a:ln w="9525" algn="ctr">
            <a:solidFill>
              <a:schemeClr val="tx1"/>
            </a:solidFill>
            <a:miter lim="800000"/>
            <a:headEnd/>
            <a:tailEnd/>
          </a:ln>
          <a:effectLst/>
        </p:spPr>
        <p:txBody>
          <a:bodyPr wrap="square">
            <a:spAutoFit/>
          </a:bodyPr>
          <a:lstStyle/>
          <a:p>
            <a:pPr algn="ctr"/>
            <a:r>
              <a:rPr lang="es-MX" sz="1400" b="1" dirty="0" smtClean="0"/>
              <a:t>C1.- Más </a:t>
            </a:r>
            <a:r>
              <a:rPr lang="es-MX" sz="1400" b="1" dirty="0"/>
              <a:t>y mejor policías municipales capacitados</a:t>
            </a:r>
            <a:r>
              <a:rPr lang="es-MX" sz="1400" b="1" dirty="0" smtClean="0"/>
              <a:t>.</a:t>
            </a:r>
          </a:p>
          <a:p>
            <a:pPr algn="ctr"/>
            <a:r>
              <a:rPr lang="es-MX" sz="1400" dirty="0" smtClean="0"/>
              <a:t>1-. Implementación </a:t>
            </a:r>
            <a:r>
              <a:rPr lang="es-MX" sz="1400" dirty="0"/>
              <a:t>de cursos de capacitación para los policías municipales</a:t>
            </a:r>
            <a:r>
              <a:rPr lang="es-MX" sz="1400" dirty="0" smtClean="0"/>
              <a:t>.</a:t>
            </a:r>
          </a:p>
          <a:p>
            <a:pPr algn="ctr"/>
            <a:endParaRPr lang="es-MX" sz="1400" dirty="0"/>
          </a:p>
          <a:p>
            <a:pPr algn="ctr"/>
            <a:r>
              <a:rPr lang="es-MX" sz="1400" b="1" dirty="0" smtClean="0"/>
              <a:t>C2.- </a:t>
            </a:r>
            <a:r>
              <a:rPr lang="es-MX" sz="1400" b="1" dirty="0"/>
              <a:t>Amplia cobertura de seguridad pública en el municipio lograda.</a:t>
            </a:r>
          </a:p>
          <a:p>
            <a:pPr algn="ctr"/>
            <a:r>
              <a:rPr lang="es-MX" sz="1400" dirty="0"/>
              <a:t>1.- Ampliación de los operativos de los policías, patrullas y armas de fuego</a:t>
            </a:r>
            <a:r>
              <a:rPr lang="es-MX" sz="1400" dirty="0" smtClean="0"/>
              <a:t>.</a:t>
            </a:r>
          </a:p>
          <a:p>
            <a:pPr algn="ctr"/>
            <a:r>
              <a:rPr lang="es-MX" sz="1400" b="1" dirty="0" smtClean="0"/>
              <a:t>C3.- </a:t>
            </a:r>
            <a:r>
              <a:rPr lang="es-MX" sz="1400" b="1" dirty="0"/>
              <a:t>Aplicación de exámenes de control de confianza a los policías lograda.</a:t>
            </a:r>
          </a:p>
          <a:p>
            <a:pPr algn="ctr"/>
            <a:r>
              <a:rPr lang="es-MX" sz="1400" dirty="0" smtClean="0"/>
              <a:t>1</a:t>
            </a:r>
            <a:r>
              <a:rPr lang="es-MX" sz="1400" dirty="0"/>
              <a:t>.- Selección de policías para la aplicación de los exámenes de control de confianza</a:t>
            </a:r>
            <a:r>
              <a:rPr lang="es-MX" sz="1400" dirty="0" smtClean="0"/>
              <a:t>.</a:t>
            </a:r>
          </a:p>
          <a:p>
            <a:pPr algn="ctr"/>
            <a:r>
              <a:rPr lang="es-MX" sz="1400" b="1" dirty="0" smtClean="0"/>
              <a:t>C4.- </a:t>
            </a:r>
            <a:r>
              <a:rPr lang="es-MX" sz="1400" b="1" dirty="0"/>
              <a:t>Difusión de la normatividad en materia de tránsito alcanzada.</a:t>
            </a:r>
          </a:p>
          <a:p>
            <a:pPr algn="ctr"/>
            <a:r>
              <a:rPr lang="es-MX" sz="1400" dirty="0" smtClean="0"/>
              <a:t>1</a:t>
            </a:r>
            <a:r>
              <a:rPr lang="es-MX" sz="1400" dirty="0"/>
              <a:t>.- Disminución de accidentes de la población por causa del tránsito</a:t>
            </a:r>
            <a:r>
              <a:rPr lang="es-MX" sz="1400" dirty="0" smtClean="0"/>
              <a:t>.</a:t>
            </a:r>
          </a:p>
          <a:p>
            <a:pPr algn="ctr"/>
            <a:r>
              <a:rPr lang="es-MX" sz="1400" dirty="0"/>
              <a:t>2.- Cumplimiento de la población a la normatividad en materia de tránsito.</a:t>
            </a:r>
            <a:endParaRPr lang="es-MX" sz="1400" dirty="0" smtClean="0"/>
          </a:p>
          <a:p>
            <a:pPr algn="ctr"/>
            <a:endParaRPr lang="es-MX" sz="1400" dirty="0"/>
          </a:p>
        </p:txBody>
      </p:sp>
    </p:spTree>
    <p:extLst>
      <p:ext uri="{BB962C8B-B14F-4D97-AF65-F5344CB8AC3E}">
        <p14:creationId xmlns:p14="http://schemas.microsoft.com/office/powerpoint/2010/main" val="319004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60648"/>
            <a:ext cx="8532440" cy="375215"/>
          </a:xfrm>
        </p:spPr>
        <p:txBody>
          <a:bodyPr>
            <a:noAutofit/>
          </a:bodyPr>
          <a:lstStyle/>
          <a:p>
            <a:pPr marL="0" indent="0" algn="ctr">
              <a:buNone/>
            </a:pPr>
            <a:r>
              <a:rPr lang="es-MX" sz="4000" b="1" dirty="0" smtClean="0">
                <a:latin typeface="Apple Chancery" charset="0"/>
                <a:ea typeface="Apple Chancery" charset="0"/>
                <a:cs typeface="Apple Chancery" charset="0"/>
              </a:rPr>
              <a:t>Puntos importantes de revisión</a:t>
            </a:r>
            <a:endParaRPr lang="es-MX" sz="4000" b="1" dirty="0">
              <a:solidFill>
                <a:srgbClr val="FF0000"/>
              </a:solidFill>
              <a:latin typeface="Apple Chancery" charset="0"/>
              <a:ea typeface="Apple Chancery" charset="0"/>
              <a:cs typeface="Apple Chancery" charset="0"/>
            </a:endParaRPr>
          </a:p>
          <a:p>
            <a:pPr marL="0" indent="0" algn="r">
              <a:buNone/>
            </a:pPr>
            <a:r>
              <a:rPr lang="es-MX" sz="2800" b="1" dirty="0" smtClean="0">
                <a:solidFill>
                  <a:srgbClr val="FF0000"/>
                </a:solidFill>
                <a:latin typeface="Apple Chancery" charset="0"/>
                <a:ea typeface="Apple Chancery" charset="0"/>
                <a:cs typeface="Apple Chancery" charset="0"/>
              </a:rPr>
              <a:t>EJERCICIO N</a:t>
            </a:r>
            <a:r>
              <a:rPr lang="es-ES" sz="2800" b="1" dirty="0" smtClean="0">
                <a:solidFill>
                  <a:srgbClr val="FF0000"/>
                </a:solidFill>
                <a:latin typeface="Apple Chancery" charset="0"/>
                <a:ea typeface="Apple Chancery" charset="0"/>
                <a:cs typeface="Apple Chancery" charset="0"/>
              </a:rPr>
              <a:t>ÚM. 3</a:t>
            </a:r>
            <a:endParaRPr lang="es-MX" sz="2800" b="1" dirty="0" smtClean="0">
              <a:solidFill>
                <a:srgbClr val="FF0000"/>
              </a:solidFill>
              <a:latin typeface="Apple Chancery" charset="0"/>
              <a:ea typeface="Apple Chancery" charset="0"/>
              <a:cs typeface="Apple Chancery" charset="0"/>
            </a:endParaRPr>
          </a:p>
        </p:txBody>
      </p:sp>
      <p:sp>
        <p:nvSpPr>
          <p:cNvPr id="2" name="Rectángulo 1"/>
          <p:cNvSpPr/>
          <p:nvPr/>
        </p:nvSpPr>
        <p:spPr>
          <a:xfrm>
            <a:off x="0" y="1556792"/>
            <a:ext cx="9144000" cy="4462760"/>
          </a:xfrm>
          <a:prstGeom prst="rect">
            <a:avLst/>
          </a:prstGeom>
        </p:spPr>
        <p:txBody>
          <a:bodyPr wrap="square">
            <a:spAutoFit/>
          </a:bodyPr>
          <a:lstStyle/>
          <a:p>
            <a:pPr algn="just"/>
            <a:endParaRPr lang="es-MX" sz="2000" b="1" dirty="0"/>
          </a:p>
          <a:p>
            <a:pPr algn="just"/>
            <a:r>
              <a:rPr lang="es-MX" sz="2400" b="1" dirty="0"/>
              <a:t>Lógica Vertical y Horizontal de la </a:t>
            </a:r>
            <a:r>
              <a:rPr lang="es-MX" sz="2400" b="1" dirty="0" smtClean="0"/>
              <a:t>MIR</a:t>
            </a:r>
          </a:p>
          <a:p>
            <a:pPr algn="just"/>
            <a:r>
              <a:rPr lang="es-MX" sz="2400" b="1" dirty="0" smtClean="0"/>
              <a:t>FIN</a:t>
            </a:r>
          </a:p>
          <a:p>
            <a:pPr marL="285750" lvl="0" indent="-285750" algn="just">
              <a:buFontTx/>
              <a:buChar char="-"/>
            </a:pPr>
            <a:r>
              <a:rPr lang="es-MX" sz="2400" dirty="0" smtClean="0"/>
              <a:t>Sintaxis </a:t>
            </a:r>
            <a:r>
              <a:rPr lang="es-MX" sz="2400" dirty="0"/>
              <a:t>del resumen narrativo </a:t>
            </a:r>
            <a:r>
              <a:rPr lang="es-MX" sz="2400" dirty="0" smtClean="0"/>
              <a:t>de </a:t>
            </a:r>
            <a:r>
              <a:rPr lang="es-MX" sz="2400" dirty="0"/>
              <a:t>FIN </a:t>
            </a:r>
            <a:r>
              <a:rPr lang="es-MX" sz="2400" dirty="0" smtClean="0"/>
              <a:t>correcta y cumple lo siguiente</a:t>
            </a:r>
          </a:p>
          <a:p>
            <a:pPr lvl="1" algn="just"/>
            <a:r>
              <a:rPr lang="es-MX" sz="2400" dirty="0" smtClean="0"/>
              <a:t>Contribución </a:t>
            </a:r>
            <a:r>
              <a:rPr lang="es-MX" sz="2400" dirty="0"/>
              <a:t>del programa al logro de un objetivo estratégico de orden superior </a:t>
            </a:r>
            <a:endParaRPr lang="es-MX" sz="2400" dirty="0" smtClean="0"/>
          </a:p>
          <a:p>
            <a:pPr lvl="1" algn="just"/>
            <a:r>
              <a:rPr lang="es-MX" sz="2400" dirty="0" smtClean="0"/>
              <a:t>alineado al PED o Sectorial</a:t>
            </a:r>
          </a:p>
          <a:p>
            <a:pPr lvl="1" algn="just"/>
            <a:r>
              <a:rPr lang="es-MX" sz="2400" dirty="0" smtClean="0"/>
              <a:t>Resumen </a:t>
            </a:r>
            <a:r>
              <a:rPr lang="es-MX" sz="2400" dirty="0"/>
              <a:t>narrativo utiliza las palabras </a:t>
            </a:r>
            <a:r>
              <a:rPr lang="es-MX" sz="2400" b="1" dirty="0"/>
              <a:t>“mediante / a través</a:t>
            </a:r>
            <a:r>
              <a:rPr lang="es-MX" sz="2400" b="1" dirty="0" smtClean="0"/>
              <a:t>”</a:t>
            </a:r>
          </a:p>
          <a:p>
            <a:pPr lvl="1" algn="just"/>
            <a:r>
              <a:rPr lang="es-MX" sz="2400" dirty="0" smtClean="0"/>
              <a:t>Resumen </a:t>
            </a:r>
            <a:r>
              <a:rPr lang="es-MX" sz="2400" dirty="0"/>
              <a:t>narrativo especifica </a:t>
            </a:r>
            <a:r>
              <a:rPr lang="es-MX" sz="2400" dirty="0" smtClean="0"/>
              <a:t>la </a:t>
            </a:r>
            <a:r>
              <a:rPr lang="es-MX" sz="2400" b="1" dirty="0"/>
              <a:t>solución al </a:t>
            </a:r>
            <a:r>
              <a:rPr lang="es-MX" sz="2400" b="1" dirty="0" smtClean="0"/>
              <a:t>problema</a:t>
            </a:r>
          </a:p>
          <a:p>
            <a:pPr marL="285750" indent="-285750" algn="just">
              <a:buFontTx/>
              <a:buChar char="-"/>
            </a:pPr>
            <a:r>
              <a:rPr lang="es-MX" sz="2400" dirty="0" smtClean="0"/>
              <a:t>Indicador permite seguimiento </a:t>
            </a:r>
            <a:r>
              <a:rPr lang="es-MX" sz="2400" dirty="0"/>
              <a:t>de </a:t>
            </a:r>
            <a:r>
              <a:rPr lang="es-MX" sz="2400" dirty="0" smtClean="0"/>
              <a:t>avances </a:t>
            </a:r>
            <a:r>
              <a:rPr lang="es-MX" sz="2400" dirty="0"/>
              <a:t>y </a:t>
            </a:r>
            <a:r>
              <a:rPr lang="es-MX" sz="2400" dirty="0" smtClean="0"/>
              <a:t>contribución al </a:t>
            </a:r>
            <a:r>
              <a:rPr lang="es-MX" sz="2400" dirty="0"/>
              <a:t>logro de un objetivo </a:t>
            </a:r>
            <a:r>
              <a:rPr lang="es-MX" sz="2400" dirty="0" smtClean="0"/>
              <a:t>estratégico</a:t>
            </a:r>
          </a:p>
          <a:p>
            <a:pPr algn="just"/>
            <a:r>
              <a:rPr lang="es-MX" sz="2400" dirty="0"/>
              <a:t>a</a:t>
            </a:r>
            <a:r>
              <a:rPr lang="es-MX" sz="2400" dirty="0" smtClean="0"/>
              <a:t>sí como medir impacto final</a:t>
            </a:r>
          </a:p>
        </p:txBody>
      </p:sp>
    </p:spTree>
    <p:extLst>
      <p:ext uri="{BB962C8B-B14F-4D97-AF65-F5344CB8AC3E}">
        <p14:creationId xmlns:p14="http://schemas.microsoft.com/office/powerpoint/2010/main" val="707231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88640"/>
            <a:ext cx="8532440" cy="287007"/>
          </a:xfrm>
        </p:spPr>
        <p:txBody>
          <a:bodyPr>
            <a:noAutofit/>
          </a:bodyPr>
          <a:lstStyle/>
          <a:p>
            <a:pPr marL="0" indent="0" algn="ctr">
              <a:buNone/>
            </a:pPr>
            <a:r>
              <a:rPr lang="es-MX" sz="4000" b="1" dirty="0" smtClean="0">
                <a:latin typeface="Apple Chancery" charset="0"/>
                <a:ea typeface="Apple Chancery" charset="0"/>
                <a:cs typeface="Apple Chancery" charset="0"/>
              </a:rPr>
              <a:t>Puntos importantes de revisión</a:t>
            </a:r>
          </a:p>
        </p:txBody>
      </p:sp>
      <p:sp>
        <p:nvSpPr>
          <p:cNvPr id="2" name="Rectángulo 1"/>
          <p:cNvSpPr/>
          <p:nvPr/>
        </p:nvSpPr>
        <p:spPr>
          <a:xfrm>
            <a:off x="61923" y="980728"/>
            <a:ext cx="9110314" cy="7848302"/>
          </a:xfrm>
          <a:prstGeom prst="rect">
            <a:avLst/>
          </a:prstGeom>
        </p:spPr>
        <p:txBody>
          <a:bodyPr wrap="none">
            <a:spAutoFit/>
          </a:bodyPr>
          <a:lstStyle/>
          <a:p>
            <a:pPr algn="just"/>
            <a:endParaRPr lang="es-MX" dirty="0"/>
          </a:p>
          <a:p>
            <a:pPr algn="just"/>
            <a:r>
              <a:rPr lang="es-MX" sz="2400" b="1" dirty="0" smtClean="0"/>
              <a:t>PROPÓSITO</a:t>
            </a:r>
            <a:endParaRPr lang="es-MX" sz="2400" dirty="0"/>
          </a:p>
          <a:p>
            <a:pPr marL="285750" indent="-285750" algn="just">
              <a:buFontTx/>
              <a:buChar char="-"/>
            </a:pPr>
            <a:r>
              <a:rPr lang="es-MX" dirty="0" smtClean="0"/>
              <a:t>La sintaxis del resumen narrativo </a:t>
            </a:r>
            <a:r>
              <a:rPr lang="es-MX" dirty="0"/>
              <a:t>identifica </a:t>
            </a:r>
            <a:r>
              <a:rPr lang="es-MX" dirty="0" smtClean="0"/>
              <a:t>en el sujeto la </a:t>
            </a:r>
            <a:r>
              <a:rPr lang="es-MX" b="1" dirty="0"/>
              <a:t>población objetivo o </a:t>
            </a:r>
            <a:endParaRPr lang="es-MX" b="1" dirty="0" smtClean="0"/>
          </a:p>
          <a:p>
            <a:pPr algn="just"/>
            <a:r>
              <a:rPr lang="es-MX" b="1" dirty="0" smtClean="0"/>
              <a:t>área </a:t>
            </a:r>
            <a:r>
              <a:rPr lang="es-MX" b="1" dirty="0"/>
              <a:t>de </a:t>
            </a:r>
            <a:r>
              <a:rPr lang="es-MX" b="1" dirty="0" smtClean="0"/>
              <a:t>enfoque, </a:t>
            </a:r>
            <a:r>
              <a:rPr lang="es-MX" b="1" dirty="0"/>
              <a:t>verbo </a:t>
            </a:r>
            <a:r>
              <a:rPr lang="es-MX" b="1" dirty="0" smtClean="0"/>
              <a:t>expresado </a:t>
            </a:r>
            <a:r>
              <a:rPr lang="es-MX" b="1" dirty="0"/>
              <a:t>en tiempo </a:t>
            </a:r>
            <a:r>
              <a:rPr lang="es-MX" b="1" dirty="0" smtClean="0"/>
              <a:t>presente y se establece </a:t>
            </a:r>
            <a:r>
              <a:rPr lang="es-MX" b="1" dirty="0"/>
              <a:t>claramente el resultado </a:t>
            </a:r>
            <a:endParaRPr lang="es-MX" b="1" dirty="0" smtClean="0"/>
          </a:p>
          <a:p>
            <a:pPr algn="just"/>
            <a:r>
              <a:rPr lang="es-MX" b="1" dirty="0" smtClean="0"/>
              <a:t>que </a:t>
            </a:r>
            <a:r>
              <a:rPr lang="es-MX" b="1" dirty="0"/>
              <a:t>se </a:t>
            </a:r>
            <a:r>
              <a:rPr lang="es-MX" b="1" dirty="0" smtClean="0"/>
              <a:t>espera </a:t>
            </a:r>
            <a:r>
              <a:rPr lang="es-MX" b="1" dirty="0"/>
              <a:t>lograr mediante la ejecución del </a:t>
            </a:r>
            <a:r>
              <a:rPr lang="es-MX" b="1" dirty="0" smtClean="0"/>
              <a:t>programa.</a:t>
            </a:r>
          </a:p>
          <a:p>
            <a:pPr algn="just"/>
            <a:endParaRPr lang="es-MX" b="1" dirty="0"/>
          </a:p>
          <a:p>
            <a:pPr algn="just"/>
            <a:r>
              <a:rPr lang="es-MX" sz="2400" b="1" dirty="0"/>
              <a:t>COMPONENTE</a:t>
            </a:r>
          </a:p>
          <a:p>
            <a:pPr marL="285750" indent="-285750" algn="just">
              <a:buFontTx/>
              <a:buChar char="-"/>
            </a:pPr>
            <a:r>
              <a:rPr lang="es-MX" dirty="0"/>
              <a:t>La sintaxis del resumen narrativo identifica en el sujeto productos terminados y/o servicios </a:t>
            </a:r>
          </a:p>
          <a:p>
            <a:pPr algn="just"/>
            <a:r>
              <a:rPr lang="es-MX" dirty="0"/>
              <a:t>proporcionados para el logro del Propósito y cuenta con un verbo en pasado participio</a:t>
            </a:r>
          </a:p>
          <a:p>
            <a:pPr marL="285750" indent="-285750" algn="just">
              <a:buFontTx/>
              <a:buChar char="-"/>
            </a:pPr>
            <a:r>
              <a:rPr lang="es-MX" dirty="0"/>
              <a:t>Los Componentes suficientes y necesarios para el logro del Propósito</a:t>
            </a:r>
          </a:p>
          <a:p>
            <a:pPr algn="just"/>
            <a:endParaRPr lang="es-MX" dirty="0"/>
          </a:p>
          <a:p>
            <a:pPr algn="just"/>
            <a:endParaRPr lang="es-MX" dirty="0"/>
          </a:p>
          <a:p>
            <a:pPr algn="just"/>
            <a:r>
              <a:rPr lang="es-MX" sz="2400" b="1" dirty="0"/>
              <a:t>ACTIVIDADES</a:t>
            </a:r>
          </a:p>
          <a:p>
            <a:pPr marL="285750" indent="-285750" algn="just">
              <a:buFontTx/>
              <a:buChar char="-"/>
            </a:pPr>
            <a:r>
              <a:rPr lang="es-MX" dirty="0"/>
              <a:t>Resumen Narrativo detalla las acciones necesarias para producir los bienes y/o servicios </a:t>
            </a:r>
          </a:p>
          <a:p>
            <a:pPr algn="just"/>
            <a:r>
              <a:rPr lang="es-MX" dirty="0"/>
              <a:t>que entrega el Programa</a:t>
            </a:r>
          </a:p>
          <a:p>
            <a:pPr marL="285750" indent="-285750" algn="just">
              <a:buFontTx/>
              <a:buChar char="-"/>
            </a:pPr>
            <a:r>
              <a:rPr lang="es-MX" dirty="0"/>
              <a:t>La sintaxis contiene un sustantivo derivado de un verbo (acción), acompañado de un </a:t>
            </a:r>
          </a:p>
          <a:p>
            <a:pPr algn="just"/>
            <a:r>
              <a:rPr lang="es-MX" dirty="0"/>
              <a:t>Complemento y permite relacionarlos con el Componente</a:t>
            </a:r>
          </a:p>
          <a:p>
            <a:pPr algn="just"/>
            <a:endParaRPr lang="es-MX" b="1" dirty="0"/>
          </a:p>
          <a:p>
            <a:pPr algn="just"/>
            <a:endParaRPr lang="es-MX" b="1" dirty="0" smtClean="0"/>
          </a:p>
          <a:p>
            <a:pPr algn="just"/>
            <a:endParaRPr lang="es-MX" b="1" dirty="0"/>
          </a:p>
          <a:p>
            <a:pPr algn="just"/>
            <a:endParaRPr lang="es-MX" b="1" dirty="0" smtClean="0"/>
          </a:p>
          <a:p>
            <a:pPr algn="just"/>
            <a:endParaRPr lang="es-MX" b="1" dirty="0"/>
          </a:p>
          <a:p>
            <a:pPr algn="just"/>
            <a:endParaRPr lang="es-MX" b="1" dirty="0" smtClean="0"/>
          </a:p>
          <a:p>
            <a:pPr algn="just"/>
            <a:endParaRPr lang="es-MX" b="1" dirty="0"/>
          </a:p>
          <a:p>
            <a:pPr algn="just"/>
            <a:endParaRPr lang="es-MX" b="1" dirty="0" smtClean="0"/>
          </a:p>
          <a:p>
            <a:pPr algn="just"/>
            <a:endParaRPr lang="es-MX" b="1" dirty="0"/>
          </a:p>
          <a:p>
            <a:pPr algn="just"/>
            <a:endParaRPr lang="es-MX" b="1" dirty="0" smtClean="0"/>
          </a:p>
        </p:txBody>
      </p:sp>
    </p:spTree>
    <p:extLst>
      <p:ext uri="{BB962C8B-B14F-4D97-AF65-F5344CB8AC3E}">
        <p14:creationId xmlns:p14="http://schemas.microsoft.com/office/powerpoint/2010/main" val="79436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77118"/>
            <a:ext cx="7416824" cy="395019"/>
          </a:xfrm>
        </p:spPr>
        <p:txBody>
          <a:bodyPr>
            <a:noAutofit/>
          </a:bodyPr>
          <a:lstStyle/>
          <a:p>
            <a:pPr marL="0" indent="0" algn="ctr">
              <a:buNone/>
            </a:pPr>
            <a:r>
              <a:rPr lang="es-MX" sz="3500" b="1" dirty="0" smtClean="0">
                <a:latin typeface="Apple Chancery" charset="0"/>
                <a:ea typeface="Apple Chancery" charset="0"/>
                <a:cs typeface="Apple Chancery" charset="0"/>
              </a:rPr>
              <a:t>Indicadores de desempeño</a:t>
            </a:r>
          </a:p>
        </p:txBody>
      </p:sp>
      <p:sp>
        <p:nvSpPr>
          <p:cNvPr id="8" name="Rectangle 9"/>
          <p:cNvSpPr>
            <a:spLocks noChangeArrowheads="1"/>
          </p:cNvSpPr>
          <p:nvPr/>
        </p:nvSpPr>
        <p:spPr bwMode="auto">
          <a:xfrm>
            <a:off x="1014413" y="3802063"/>
            <a:ext cx="6408737" cy="2308324"/>
          </a:xfrm>
          <a:prstGeom prst="rect">
            <a:avLst/>
          </a:prstGeom>
          <a:noFill/>
          <a:ln w="9525">
            <a:noFill/>
            <a:miter lim="800000"/>
            <a:headEnd/>
            <a:tailEnd/>
          </a:ln>
        </p:spPr>
        <p:txBody>
          <a:bodyPr>
            <a:spAutoFit/>
          </a:bodyPr>
          <a:lstStyle/>
          <a:p>
            <a:pPr algn="ctr" eaLnBrk="0" hangingPunct="0"/>
            <a:r>
              <a:rPr lang="es-MX" sz="2400" b="1" dirty="0">
                <a:latin typeface="+mn-lt"/>
              </a:rPr>
              <a:t>¿Para qué sirve esta información?</a:t>
            </a:r>
          </a:p>
          <a:p>
            <a:pPr algn="ctr" eaLnBrk="0" hangingPunct="0"/>
            <a:endParaRPr lang="es-MX" sz="2400" b="1" dirty="0">
              <a:latin typeface="+mn-lt"/>
            </a:endParaRPr>
          </a:p>
          <a:p>
            <a:pPr algn="ctr" eaLnBrk="0" hangingPunct="0"/>
            <a:endParaRPr lang="es-MX" sz="2400" dirty="0">
              <a:latin typeface="+mn-lt"/>
            </a:endParaRPr>
          </a:p>
          <a:p>
            <a:pPr algn="ctr" eaLnBrk="0" hangingPunct="0"/>
            <a:endParaRPr lang="es-MX" sz="2400" dirty="0">
              <a:latin typeface="+mn-lt"/>
            </a:endParaRPr>
          </a:p>
          <a:p>
            <a:pPr algn="ctr" eaLnBrk="0" hangingPunct="0"/>
            <a:r>
              <a:rPr lang="es-MX" sz="2400" b="1" dirty="0">
                <a:latin typeface="+mn-lt"/>
              </a:rPr>
              <a:t>TOMAR DECISIONES</a:t>
            </a:r>
          </a:p>
          <a:p>
            <a:pPr algn="ctr" eaLnBrk="0" hangingPunct="0"/>
            <a:r>
              <a:rPr lang="es-MX" sz="2400" b="1" dirty="0">
                <a:latin typeface="+mn-lt"/>
              </a:rPr>
              <a:t>AJUSTAR, CORREGIR, MEJORAR</a:t>
            </a:r>
          </a:p>
        </p:txBody>
      </p:sp>
      <p:sp>
        <p:nvSpPr>
          <p:cNvPr id="9" name="5 Rectángulo"/>
          <p:cNvSpPr/>
          <p:nvPr/>
        </p:nvSpPr>
        <p:spPr>
          <a:xfrm>
            <a:off x="251521" y="1077677"/>
            <a:ext cx="8280920" cy="2308324"/>
          </a:xfrm>
          <a:prstGeom prst="rect">
            <a:avLst/>
          </a:prstGeom>
        </p:spPr>
        <p:txBody>
          <a:bodyPr wrap="square">
            <a:spAutoFit/>
          </a:bodyPr>
          <a:lstStyle/>
          <a:p>
            <a:pPr algn="ctr" eaLnBrk="0" hangingPunct="0">
              <a:buClr>
                <a:srgbClr val="408000"/>
              </a:buClr>
              <a:buSzPct val="100000"/>
              <a:buFont typeface="Wingdings" pitchFamily="2" charset="2"/>
              <a:buChar char="v"/>
            </a:pPr>
            <a:r>
              <a:rPr lang="es-MX" sz="2400" dirty="0"/>
              <a:t>Es un instrumento metodológico que entrega </a:t>
            </a:r>
            <a:r>
              <a:rPr lang="es-MX" sz="2400" b="1" dirty="0"/>
              <a:t>	información cuantitativa </a:t>
            </a:r>
            <a:r>
              <a:rPr lang="es-MX" sz="2400" dirty="0"/>
              <a:t>respecto del logro 	de un objetivo de un programa.</a:t>
            </a:r>
          </a:p>
          <a:p>
            <a:pPr algn="ctr" eaLnBrk="0" hangingPunct="0">
              <a:buClr>
                <a:srgbClr val="FF0000"/>
              </a:buClr>
              <a:buSzPct val="150000"/>
              <a:buFont typeface="Times New Roman" pitchFamily="18" charset="0"/>
              <a:buChar char="•"/>
            </a:pPr>
            <a:endParaRPr lang="es-MX" sz="2400" b="1" dirty="0"/>
          </a:p>
          <a:p>
            <a:pPr algn="ctr" eaLnBrk="0" hangingPunct="0">
              <a:buClr>
                <a:srgbClr val="408000"/>
              </a:buClr>
              <a:buSzPct val="100000"/>
              <a:buFont typeface="Wingdings" pitchFamily="2" charset="2"/>
              <a:buChar char="v"/>
            </a:pPr>
            <a:r>
              <a:rPr lang="es-MX" sz="2400" dirty="0"/>
              <a:t>Puede corresponder a </a:t>
            </a:r>
            <a:r>
              <a:rPr lang="es-MX" sz="2400" b="1" dirty="0"/>
              <a:t>aspectos cuantitativos o 	cualitativos </a:t>
            </a:r>
            <a:r>
              <a:rPr lang="es-MX" sz="2400" dirty="0"/>
              <a:t>del logro del objetivo;</a:t>
            </a:r>
          </a:p>
        </p:txBody>
      </p:sp>
      <p:sp>
        <p:nvSpPr>
          <p:cNvPr id="10" name="Down Arrow 7"/>
          <p:cNvSpPr>
            <a:spLocks noChangeArrowheads="1"/>
          </p:cNvSpPr>
          <p:nvPr/>
        </p:nvSpPr>
        <p:spPr bwMode="auto">
          <a:xfrm>
            <a:off x="3641333" y="4365104"/>
            <a:ext cx="1154896" cy="860425"/>
          </a:xfrm>
          <a:prstGeom prst="downArrow">
            <a:avLst>
              <a:gd name="adj1" fmla="val 50000"/>
              <a:gd name="adj2" fmla="val 50000"/>
            </a:avLst>
          </a:prstGeom>
          <a:solidFill>
            <a:schemeClr val="accent1">
              <a:lumMod val="40000"/>
              <a:lumOff val="60000"/>
            </a:schemeClr>
          </a:solidFill>
          <a:ln w="9525">
            <a:solidFill>
              <a:schemeClr val="bg2"/>
            </a:solidFill>
            <a:round/>
            <a:headEnd/>
            <a:tailEnd/>
          </a:ln>
        </p:spPr>
        <p:txBody>
          <a:bodyPr/>
          <a:lstStyle/>
          <a:p>
            <a:pPr algn="ctr" eaLnBrk="0" hangingPunct="0"/>
            <a:endParaRPr lang="es-CL">
              <a:latin typeface="+mn-lt"/>
            </a:endParaRPr>
          </a:p>
        </p:txBody>
      </p:sp>
    </p:spTree>
    <p:extLst>
      <p:ext uri="{BB962C8B-B14F-4D97-AF65-F5344CB8AC3E}">
        <p14:creationId xmlns:p14="http://schemas.microsoft.com/office/powerpoint/2010/main" val="24267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05939"/>
            <a:ext cx="8280920" cy="521736"/>
          </a:xfrm>
        </p:spPr>
        <p:txBody>
          <a:bodyPr>
            <a:noAutofit/>
          </a:bodyPr>
          <a:lstStyle/>
          <a:p>
            <a:pPr marL="0" indent="0" algn="ctr">
              <a:buNone/>
            </a:pPr>
            <a:r>
              <a:rPr lang="es-MX" sz="3500" b="1" dirty="0" smtClean="0">
                <a:latin typeface="Apple Chancery" charset="0"/>
                <a:ea typeface="Apple Chancery" charset="0"/>
                <a:cs typeface="Apple Chancery" charset="0"/>
              </a:rPr>
              <a:t>Clasificación de indicadores según dimensiones del desempeño</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844" y="1678775"/>
            <a:ext cx="36004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699" y="1475393"/>
            <a:ext cx="19431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19" y="2881313"/>
            <a:ext cx="18383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013" y="2866018"/>
            <a:ext cx="18288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005064"/>
            <a:ext cx="18002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317" y="4013051"/>
            <a:ext cx="35718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605" y="4045952"/>
            <a:ext cx="18954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5159980"/>
            <a:ext cx="18002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231854"/>
            <a:ext cx="35718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rotWithShape="1">
          <a:blip r:embed="rId11">
            <a:extLst>
              <a:ext uri="{28A0092B-C50C-407E-A947-70E740481C1C}">
                <a14:useLocalDpi xmlns:a14="http://schemas.microsoft.com/office/drawing/2010/main" val="0"/>
              </a:ext>
            </a:extLst>
          </a:blip>
          <a:srcRect r="6862"/>
          <a:stretch/>
        </p:blipFill>
        <p:spPr bwMode="auto">
          <a:xfrm>
            <a:off x="6668605" y="5159980"/>
            <a:ext cx="1774273"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9792" y="2895600"/>
            <a:ext cx="35909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6" y="1628800"/>
            <a:ext cx="19050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3 Flecha derecha"/>
          <p:cNvSpPr/>
          <p:nvPr/>
        </p:nvSpPr>
        <p:spPr>
          <a:xfrm>
            <a:off x="2300536" y="2276872"/>
            <a:ext cx="399256" cy="432048"/>
          </a:xfrm>
          <a:prstGeom prst="rightArrow">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23" name="24 Flecha derecha"/>
          <p:cNvSpPr/>
          <p:nvPr/>
        </p:nvSpPr>
        <p:spPr>
          <a:xfrm>
            <a:off x="2267744" y="3356992"/>
            <a:ext cx="399256" cy="432048"/>
          </a:xfrm>
          <a:prstGeom prst="rightArrow">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24" name="25 Flecha derecha"/>
          <p:cNvSpPr/>
          <p:nvPr/>
        </p:nvSpPr>
        <p:spPr>
          <a:xfrm>
            <a:off x="2273413" y="4421297"/>
            <a:ext cx="399256" cy="432048"/>
          </a:xfrm>
          <a:prstGeom prst="rightArrow">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25" name="26 Flecha derecha"/>
          <p:cNvSpPr/>
          <p:nvPr/>
        </p:nvSpPr>
        <p:spPr>
          <a:xfrm>
            <a:off x="2274134" y="5518750"/>
            <a:ext cx="399256" cy="432048"/>
          </a:xfrm>
          <a:prstGeom prst="rightArrow">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5876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26475" y="279120"/>
            <a:ext cx="7666944" cy="210083"/>
          </a:xfrm>
        </p:spPr>
        <p:txBody>
          <a:bodyPr>
            <a:noAutofit/>
          </a:bodyPr>
          <a:lstStyle/>
          <a:p>
            <a:pPr marL="0" indent="0" algn="ctr">
              <a:buNone/>
            </a:pPr>
            <a:r>
              <a:rPr lang="es-MX" sz="3500" b="1" dirty="0" smtClean="0">
                <a:latin typeface="Apple Chancery" charset="0"/>
                <a:ea typeface="Apple Chancery" charset="0"/>
                <a:cs typeface="Apple Chancery" charset="0"/>
              </a:rPr>
              <a:t>Indicadores y proceso productivo</a:t>
            </a:r>
          </a:p>
        </p:txBody>
      </p:sp>
      <p:sp>
        <p:nvSpPr>
          <p:cNvPr id="7" name="2 Marcador de contenido"/>
          <p:cNvSpPr txBox="1">
            <a:spLocks/>
          </p:cNvSpPr>
          <p:nvPr/>
        </p:nvSpPr>
        <p:spPr>
          <a:xfrm>
            <a:off x="370169" y="853796"/>
            <a:ext cx="7467600" cy="22608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mtClean="0"/>
              <a:t>Los indicadores de desempeño se asocian a una secuencia de actividades, productos y resultados a lo largo de una línea de tiempo:</a:t>
            </a:r>
            <a:endParaRPr lang="en-US" dirty="0" smtClean="0"/>
          </a:p>
          <a:p>
            <a:endParaRPr lang="es-MX" dirty="0"/>
          </a:p>
        </p:txBody>
      </p:sp>
      <p:sp>
        <p:nvSpPr>
          <p:cNvPr id="11" name="Line 9"/>
          <p:cNvSpPr>
            <a:spLocks noChangeShapeType="1"/>
          </p:cNvSpPr>
          <p:nvPr/>
        </p:nvSpPr>
        <p:spPr bwMode="auto">
          <a:xfrm>
            <a:off x="544794" y="2991495"/>
            <a:ext cx="8099425" cy="3175"/>
          </a:xfrm>
          <a:prstGeom prst="line">
            <a:avLst/>
          </a:prstGeom>
          <a:noFill/>
          <a:ln w="38100">
            <a:solidFill>
              <a:srgbClr val="00B050"/>
            </a:solidFill>
            <a:round/>
            <a:headEnd/>
            <a:tailEnd type="triangle" w="med" len="med"/>
          </a:ln>
        </p:spPr>
        <p:txBody>
          <a:bodyPr/>
          <a:lstStyle/>
          <a:p>
            <a:endParaRPr lang="es-MX">
              <a:latin typeface="+mj-lt"/>
            </a:endParaRPr>
          </a:p>
        </p:txBody>
      </p:sp>
      <p:sp>
        <p:nvSpPr>
          <p:cNvPr id="12" name="Text Box 10"/>
          <p:cNvSpPr txBox="1">
            <a:spLocks noChangeArrowheads="1"/>
          </p:cNvSpPr>
          <p:nvPr/>
        </p:nvSpPr>
        <p:spPr bwMode="auto">
          <a:xfrm>
            <a:off x="719419" y="2708920"/>
            <a:ext cx="1912938" cy="273050"/>
          </a:xfrm>
          <a:prstGeom prst="rect">
            <a:avLst/>
          </a:prstGeom>
          <a:noFill/>
          <a:ln w="9525">
            <a:noFill/>
            <a:miter lim="800000"/>
            <a:headEnd/>
            <a:tailEnd/>
          </a:ln>
        </p:spPr>
        <p:txBody>
          <a:bodyPr/>
          <a:lstStyle/>
          <a:p>
            <a:r>
              <a:rPr lang="es-ES_tradnl" sz="1200" b="1">
                <a:latin typeface="+mj-lt"/>
              </a:rPr>
              <a:t>Tiempo</a:t>
            </a:r>
            <a:endParaRPr lang="es-ES" sz="1800">
              <a:latin typeface="+mj-lt"/>
            </a:endParaRPr>
          </a:p>
        </p:txBody>
      </p:sp>
      <p:grpSp>
        <p:nvGrpSpPr>
          <p:cNvPr id="13" name="1 Grupo"/>
          <p:cNvGrpSpPr/>
          <p:nvPr/>
        </p:nvGrpSpPr>
        <p:grpSpPr>
          <a:xfrm>
            <a:off x="1127407" y="3559820"/>
            <a:ext cx="1585912" cy="1035050"/>
            <a:chOff x="1127407" y="3559820"/>
            <a:chExt cx="1585912" cy="1035050"/>
          </a:xfrm>
        </p:grpSpPr>
        <p:sp>
          <p:nvSpPr>
            <p:cNvPr id="14" name="Oval 11"/>
            <p:cNvSpPr>
              <a:spLocks noChangeArrowheads="1"/>
            </p:cNvSpPr>
            <p:nvPr/>
          </p:nvSpPr>
          <p:spPr bwMode="auto">
            <a:xfrm>
              <a:off x="1127407" y="3559820"/>
              <a:ext cx="1585912" cy="103505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ES" sz="1800">
                <a:latin typeface="+mj-lt"/>
              </a:endParaRPr>
            </a:p>
          </p:txBody>
        </p:sp>
        <p:sp>
          <p:nvSpPr>
            <p:cNvPr id="15" name="Text Box 12"/>
            <p:cNvSpPr txBox="1">
              <a:spLocks noChangeArrowheads="1"/>
            </p:cNvSpPr>
            <p:nvPr/>
          </p:nvSpPr>
          <p:spPr bwMode="auto">
            <a:xfrm>
              <a:off x="1414743" y="3885256"/>
              <a:ext cx="1217613" cy="379413"/>
            </a:xfrm>
            <a:prstGeom prst="rect">
              <a:avLst/>
            </a:prstGeom>
            <a:noFill/>
            <a:ln w="9525">
              <a:noFill/>
              <a:miter lim="800000"/>
              <a:headEnd/>
              <a:tailEnd/>
            </a:ln>
          </p:spPr>
          <p:txBody>
            <a:bodyPr/>
            <a:lstStyle/>
            <a:p>
              <a:pPr algn="ctr"/>
              <a:r>
                <a:rPr lang="es-ES_tradnl" b="1" dirty="0">
                  <a:latin typeface="+mj-lt"/>
                </a:rPr>
                <a:t>Proceso</a:t>
              </a:r>
              <a:endParaRPr lang="es-ES" dirty="0">
                <a:latin typeface="+mj-lt"/>
              </a:endParaRPr>
            </a:p>
          </p:txBody>
        </p:sp>
      </p:grpSp>
      <p:grpSp>
        <p:nvGrpSpPr>
          <p:cNvPr id="16" name="24 Grupo"/>
          <p:cNvGrpSpPr/>
          <p:nvPr/>
        </p:nvGrpSpPr>
        <p:grpSpPr>
          <a:xfrm>
            <a:off x="3238782" y="3572520"/>
            <a:ext cx="1585912" cy="1090612"/>
            <a:chOff x="3238782" y="3572520"/>
            <a:chExt cx="1585912" cy="1090612"/>
          </a:xfrm>
        </p:grpSpPr>
        <p:sp>
          <p:nvSpPr>
            <p:cNvPr id="17" name="Oval 13"/>
            <p:cNvSpPr>
              <a:spLocks noChangeArrowheads="1"/>
            </p:cNvSpPr>
            <p:nvPr/>
          </p:nvSpPr>
          <p:spPr bwMode="auto">
            <a:xfrm>
              <a:off x="3238782" y="3572520"/>
              <a:ext cx="1585912" cy="109061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ES" sz="1800">
                <a:latin typeface="+mj-lt"/>
              </a:endParaRPr>
            </a:p>
          </p:txBody>
        </p:sp>
        <p:sp>
          <p:nvSpPr>
            <p:cNvPr id="18" name="Text Box 16"/>
            <p:cNvSpPr txBox="1">
              <a:spLocks noChangeArrowheads="1"/>
            </p:cNvSpPr>
            <p:nvPr/>
          </p:nvSpPr>
          <p:spPr bwMode="auto">
            <a:xfrm>
              <a:off x="3370544" y="3770719"/>
              <a:ext cx="1322387" cy="273050"/>
            </a:xfrm>
            <a:prstGeom prst="rect">
              <a:avLst/>
            </a:prstGeom>
            <a:noFill/>
            <a:ln w="9525">
              <a:noFill/>
              <a:miter lim="800000"/>
              <a:headEnd/>
              <a:tailEnd/>
            </a:ln>
          </p:spPr>
          <p:txBody>
            <a:bodyPr/>
            <a:lstStyle/>
            <a:p>
              <a:pPr algn="ctr"/>
              <a:r>
                <a:rPr lang="es-ES_tradnl" sz="1500" b="1" dirty="0">
                  <a:latin typeface="+mj-lt"/>
                </a:rPr>
                <a:t>Producto</a:t>
              </a:r>
            </a:p>
            <a:p>
              <a:pPr algn="ctr"/>
              <a:r>
                <a:rPr lang="es-ES_tradnl" sz="1500" b="1" dirty="0">
                  <a:latin typeface="+mj-lt"/>
                </a:rPr>
                <a:t>Bienes  y servicios</a:t>
              </a:r>
              <a:endParaRPr lang="es-ES" sz="1500" dirty="0">
                <a:latin typeface="+mj-lt"/>
              </a:endParaRPr>
            </a:p>
          </p:txBody>
        </p:sp>
      </p:grpSp>
      <p:grpSp>
        <p:nvGrpSpPr>
          <p:cNvPr id="19" name="25 Grupo"/>
          <p:cNvGrpSpPr/>
          <p:nvPr/>
        </p:nvGrpSpPr>
        <p:grpSpPr>
          <a:xfrm>
            <a:off x="5415244" y="3559349"/>
            <a:ext cx="1392238" cy="1093787"/>
            <a:chOff x="5415244" y="3569345"/>
            <a:chExt cx="1392238" cy="1093787"/>
          </a:xfrm>
        </p:grpSpPr>
        <p:sp>
          <p:nvSpPr>
            <p:cNvPr id="20" name="Oval 14"/>
            <p:cNvSpPr>
              <a:spLocks noChangeArrowheads="1"/>
            </p:cNvSpPr>
            <p:nvPr/>
          </p:nvSpPr>
          <p:spPr bwMode="auto">
            <a:xfrm>
              <a:off x="5415244" y="3569345"/>
              <a:ext cx="1392238" cy="1093787"/>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ES" sz="1800">
                <a:latin typeface="+mj-lt"/>
              </a:endParaRPr>
            </a:p>
          </p:txBody>
        </p:sp>
        <p:sp>
          <p:nvSpPr>
            <p:cNvPr id="21" name="Text Box 17"/>
            <p:cNvSpPr txBox="1">
              <a:spLocks noChangeArrowheads="1"/>
            </p:cNvSpPr>
            <p:nvPr/>
          </p:nvSpPr>
          <p:spPr bwMode="auto">
            <a:xfrm>
              <a:off x="5415244" y="3905895"/>
              <a:ext cx="1392238" cy="419100"/>
            </a:xfrm>
            <a:prstGeom prst="rect">
              <a:avLst/>
            </a:prstGeom>
            <a:noFill/>
            <a:ln w="9525">
              <a:noFill/>
              <a:miter lim="800000"/>
              <a:headEnd/>
              <a:tailEnd/>
            </a:ln>
          </p:spPr>
          <p:txBody>
            <a:bodyPr/>
            <a:lstStyle/>
            <a:p>
              <a:pPr algn="ctr"/>
              <a:r>
                <a:rPr lang="es-ES_tradnl" sz="1600" b="1" dirty="0">
                  <a:latin typeface="+mj-lt"/>
                </a:rPr>
                <a:t>Resultados</a:t>
              </a:r>
            </a:p>
          </p:txBody>
        </p:sp>
      </p:grpSp>
      <p:grpSp>
        <p:nvGrpSpPr>
          <p:cNvPr id="22" name="26 Grupo"/>
          <p:cNvGrpSpPr/>
          <p:nvPr/>
        </p:nvGrpSpPr>
        <p:grpSpPr>
          <a:xfrm>
            <a:off x="7502807" y="3569345"/>
            <a:ext cx="1409700" cy="1093787"/>
            <a:chOff x="7502807" y="3569345"/>
            <a:chExt cx="1409700" cy="1093787"/>
          </a:xfrm>
        </p:grpSpPr>
        <p:sp>
          <p:nvSpPr>
            <p:cNvPr id="23" name="Oval 15"/>
            <p:cNvSpPr>
              <a:spLocks noChangeArrowheads="1"/>
            </p:cNvSpPr>
            <p:nvPr/>
          </p:nvSpPr>
          <p:spPr bwMode="auto">
            <a:xfrm>
              <a:off x="7502807" y="3569345"/>
              <a:ext cx="1390650" cy="1093787"/>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ES" sz="1800">
                <a:latin typeface="+mj-lt"/>
              </a:endParaRPr>
            </a:p>
          </p:txBody>
        </p:sp>
        <p:sp>
          <p:nvSpPr>
            <p:cNvPr id="24" name="Text Box 18"/>
            <p:cNvSpPr txBox="1">
              <a:spLocks noChangeArrowheads="1"/>
            </p:cNvSpPr>
            <p:nvPr/>
          </p:nvSpPr>
          <p:spPr bwMode="auto">
            <a:xfrm>
              <a:off x="7520269" y="3878907"/>
              <a:ext cx="1392238" cy="419100"/>
            </a:xfrm>
            <a:prstGeom prst="rect">
              <a:avLst/>
            </a:prstGeom>
            <a:noFill/>
            <a:ln w="9525">
              <a:noFill/>
              <a:miter lim="800000"/>
              <a:headEnd/>
              <a:tailEnd/>
            </a:ln>
          </p:spPr>
          <p:txBody>
            <a:bodyPr/>
            <a:lstStyle/>
            <a:p>
              <a:pPr algn="ctr"/>
              <a:r>
                <a:rPr lang="es-ES_tradnl" b="1" dirty="0">
                  <a:latin typeface="+mj-lt"/>
                </a:rPr>
                <a:t>Impacto</a:t>
              </a:r>
              <a:endParaRPr lang="es-ES" dirty="0">
                <a:latin typeface="+mj-lt"/>
              </a:endParaRPr>
            </a:p>
          </p:txBody>
        </p:sp>
      </p:grpSp>
      <p:sp>
        <p:nvSpPr>
          <p:cNvPr id="25" name="AutoShape 19"/>
          <p:cNvSpPr>
            <a:spLocks noChangeArrowheads="1"/>
          </p:cNvSpPr>
          <p:nvPr/>
        </p:nvSpPr>
        <p:spPr bwMode="auto">
          <a:xfrm>
            <a:off x="2806982" y="3855095"/>
            <a:ext cx="347662" cy="409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70C0"/>
          </a:solidFill>
          <a:ln>
            <a:solidFill>
              <a:srgbClr val="0070C0"/>
            </a:solidFill>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s-CL">
              <a:latin typeface="+mj-lt"/>
              <a:ea typeface="+mn-ea"/>
            </a:endParaRPr>
          </a:p>
        </p:txBody>
      </p:sp>
      <p:sp>
        <p:nvSpPr>
          <p:cNvPr id="26" name="AutoShape 20"/>
          <p:cNvSpPr>
            <a:spLocks noChangeArrowheads="1"/>
          </p:cNvSpPr>
          <p:nvPr/>
        </p:nvSpPr>
        <p:spPr bwMode="auto">
          <a:xfrm>
            <a:off x="4932644" y="3869382"/>
            <a:ext cx="347663" cy="409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70C0"/>
          </a:solidFill>
          <a:ln>
            <a:solidFill>
              <a:srgbClr val="0070C0"/>
            </a:solidFill>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s-CL">
              <a:latin typeface="+mj-lt"/>
              <a:ea typeface="+mn-ea"/>
            </a:endParaRPr>
          </a:p>
        </p:txBody>
      </p:sp>
      <p:sp>
        <p:nvSpPr>
          <p:cNvPr id="27" name="AutoShape 21"/>
          <p:cNvSpPr>
            <a:spLocks noChangeArrowheads="1"/>
          </p:cNvSpPr>
          <p:nvPr/>
        </p:nvSpPr>
        <p:spPr bwMode="auto">
          <a:xfrm>
            <a:off x="6993219" y="3882082"/>
            <a:ext cx="347663" cy="409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70C0"/>
          </a:solidFill>
          <a:ln>
            <a:solidFill>
              <a:srgbClr val="0070C0"/>
            </a:solidFill>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s-CL">
              <a:latin typeface="+mj-lt"/>
              <a:ea typeface="+mn-ea"/>
            </a:endParaRPr>
          </a:p>
        </p:txBody>
      </p:sp>
      <p:sp>
        <p:nvSpPr>
          <p:cNvPr id="28" name="Text Box 22"/>
          <p:cNvSpPr txBox="1">
            <a:spLocks noChangeArrowheads="1"/>
          </p:cNvSpPr>
          <p:nvPr/>
        </p:nvSpPr>
        <p:spPr bwMode="auto">
          <a:xfrm>
            <a:off x="24094" y="3294707"/>
            <a:ext cx="520700" cy="17780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endParaRPr lang="es-ES_tradnl" sz="1200" b="1">
              <a:latin typeface="+mj-lt"/>
            </a:endParaRPr>
          </a:p>
          <a:p>
            <a:pPr algn="ctr"/>
            <a:r>
              <a:rPr lang="es-ES_tradnl" sz="1200" b="1">
                <a:latin typeface="+mj-lt"/>
              </a:rPr>
              <a:t>I</a:t>
            </a:r>
          </a:p>
          <a:p>
            <a:pPr algn="ctr"/>
            <a:r>
              <a:rPr lang="es-ES_tradnl" sz="1200" b="1">
                <a:latin typeface="+mj-lt"/>
              </a:rPr>
              <a:t>N</a:t>
            </a:r>
          </a:p>
          <a:p>
            <a:pPr algn="ctr"/>
            <a:r>
              <a:rPr lang="es-ES_tradnl" sz="1200" b="1">
                <a:latin typeface="+mj-lt"/>
              </a:rPr>
              <a:t>S</a:t>
            </a:r>
          </a:p>
          <a:p>
            <a:pPr algn="ctr"/>
            <a:r>
              <a:rPr lang="es-ES_tradnl" sz="1200" b="1">
                <a:latin typeface="+mj-lt"/>
              </a:rPr>
              <a:t>U</a:t>
            </a:r>
          </a:p>
          <a:p>
            <a:pPr algn="ctr"/>
            <a:r>
              <a:rPr lang="es-ES_tradnl" sz="1200" b="1">
                <a:latin typeface="+mj-lt"/>
              </a:rPr>
              <a:t>M</a:t>
            </a:r>
          </a:p>
          <a:p>
            <a:pPr algn="ctr"/>
            <a:r>
              <a:rPr lang="es-ES_tradnl" sz="1200" b="1">
                <a:latin typeface="+mj-lt"/>
              </a:rPr>
              <a:t>O</a:t>
            </a:r>
          </a:p>
          <a:p>
            <a:pPr algn="ctr"/>
            <a:r>
              <a:rPr lang="es-ES_tradnl" sz="1200" b="1">
                <a:latin typeface="+mj-lt"/>
              </a:rPr>
              <a:t>S</a:t>
            </a:r>
            <a:endParaRPr lang="es-ES" sz="1800">
              <a:latin typeface="+mj-lt"/>
            </a:endParaRPr>
          </a:p>
        </p:txBody>
      </p:sp>
      <p:sp>
        <p:nvSpPr>
          <p:cNvPr id="29" name="AutoShape 23"/>
          <p:cNvSpPr>
            <a:spLocks noChangeArrowheads="1"/>
          </p:cNvSpPr>
          <p:nvPr/>
        </p:nvSpPr>
        <p:spPr bwMode="auto">
          <a:xfrm>
            <a:off x="719419" y="3855095"/>
            <a:ext cx="347663" cy="409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6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70C0"/>
          </a:solidFill>
          <a:ln>
            <a:solidFill>
              <a:srgbClr val="0070C0"/>
            </a:solidFill>
            <a:headEnd/>
            <a:tailEnd/>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s-CL">
              <a:latin typeface="+mj-lt"/>
              <a:ea typeface="+mn-ea"/>
            </a:endParaRPr>
          </a:p>
        </p:txBody>
      </p:sp>
      <p:sp>
        <p:nvSpPr>
          <p:cNvPr id="30" name="Text Box 24"/>
          <p:cNvSpPr txBox="1">
            <a:spLocks noChangeArrowheads="1"/>
          </p:cNvSpPr>
          <p:nvPr/>
        </p:nvSpPr>
        <p:spPr bwMode="auto">
          <a:xfrm>
            <a:off x="971600" y="3112145"/>
            <a:ext cx="7189789" cy="430887"/>
          </a:xfrm>
          <a:prstGeom prst="rect">
            <a:avLst/>
          </a:prstGeom>
          <a:noFill/>
          <a:ln w="9525">
            <a:noFill/>
            <a:miter lim="800000"/>
            <a:headEnd/>
            <a:tailEnd/>
          </a:ln>
        </p:spPr>
        <p:txBody>
          <a:bodyPr wrap="none">
            <a:spAutoFit/>
          </a:bodyPr>
          <a:lstStyle/>
          <a:p>
            <a:pPr algn="ctr" eaLnBrk="0" hangingPunct="0"/>
            <a:r>
              <a:rPr lang="en-US" sz="2200" b="1" dirty="0" err="1" smtClean="0">
                <a:latin typeface="+mj-lt"/>
              </a:rPr>
              <a:t>Actividades</a:t>
            </a:r>
            <a:r>
              <a:rPr lang="en-US" sz="2200" b="1" dirty="0">
                <a:latin typeface="+mj-lt"/>
              </a:rPr>
              <a:t>	  </a:t>
            </a:r>
            <a:r>
              <a:rPr lang="en-US" sz="2200" b="1" dirty="0" err="1" smtClean="0">
                <a:latin typeface="+mj-lt"/>
              </a:rPr>
              <a:t>Componentes</a:t>
            </a:r>
            <a:r>
              <a:rPr lang="en-US" sz="2200" b="1" dirty="0" smtClean="0">
                <a:latin typeface="+mj-lt"/>
              </a:rPr>
              <a:t>     </a:t>
            </a:r>
            <a:r>
              <a:rPr lang="en-US" sz="2200" b="1" dirty="0" err="1">
                <a:latin typeface="+mj-lt"/>
              </a:rPr>
              <a:t>Propósito</a:t>
            </a:r>
            <a:r>
              <a:rPr lang="en-US" sz="2200" b="1" dirty="0">
                <a:latin typeface="+mj-lt"/>
              </a:rPr>
              <a:t>	  </a:t>
            </a:r>
            <a:r>
              <a:rPr lang="en-US" sz="2200" b="1" dirty="0" smtClean="0">
                <a:latin typeface="+mj-lt"/>
              </a:rPr>
              <a:t>      </a:t>
            </a:r>
            <a:r>
              <a:rPr lang="en-US" sz="2200" b="1" dirty="0">
                <a:latin typeface="+mj-lt"/>
              </a:rPr>
              <a:t>Fin</a:t>
            </a:r>
            <a:endParaRPr lang="es-ES" sz="2200" b="1" dirty="0">
              <a:latin typeface="+mj-lt"/>
            </a:endParaRPr>
          </a:p>
        </p:txBody>
      </p:sp>
      <p:sp>
        <p:nvSpPr>
          <p:cNvPr id="31" name="TextBox 21"/>
          <p:cNvSpPr txBox="1"/>
          <p:nvPr/>
        </p:nvSpPr>
        <p:spPr>
          <a:xfrm>
            <a:off x="1126475" y="5052070"/>
            <a:ext cx="1636988" cy="707886"/>
          </a:xfrm>
          <a:prstGeom prst="rect">
            <a:avLst/>
          </a:prstGeom>
          <a:noFill/>
        </p:spPr>
        <p:txBody>
          <a:bodyPr wrap="none">
            <a:spAutoFit/>
          </a:bodyPr>
          <a:lstStyle/>
          <a:p>
            <a:pPr algn="ctr" eaLnBrk="0" hangingPunct="0">
              <a:defRPr/>
            </a:pPr>
            <a:r>
              <a:rPr lang="en-US" sz="2000" dirty="0">
                <a:latin typeface="+mj-lt"/>
                <a:ea typeface="+mn-ea"/>
              </a:rPr>
              <a:t>Indicadores </a:t>
            </a:r>
          </a:p>
          <a:p>
            <a:pPr algn="ctr" eaLnBrk="0" hangingPunct="0">
              <a:defRPr/>
            </a:pPr>
            <a:r>
              <a:rPr lang="en-US" sz="2000" dirty="0">
                <a:latin typeface="+mj-lt"/>
                <a:ea typeface="+mn-ea"/>
              </a:rPr>
              <a:t>de </a:t>
            </a:r>
            <a:r>
              <a:rPr lang="en-US" sz="2000" dirty="0" err="1">
                <a:latin typeface="+mj-lt"/>
                <a:ea typeface="+mn-ea"/>
              </a:rPr>
              <a:t>proceso</a:t>
            </a:r>
            <a:endParaRPr lang="es-CL" sz="2000" dirty="0">
              <a:latin typeface="+mj-lt"/>
              <a:ea typeface="+mn-ea"/>
            </a:endParaRPr>
          </a:p>
        </p:txBody>
      </p:sp>
      <p:sp>
        <p:nvSpPr>
          <p:cNvPr id="32" name="TextBox 22"/>
          <p:cNvSpPr txBox="1"/>
          <p:nvPr/>
        </p:nvSpPr>
        <p:spPr>
          <a:xfrm>
            <a:off x="3205868" y="5056832"/>
            <a:ext cx="1685078" cy="707886"/>
          </a:xfrm>
          <a:prstGeom prst="rect">
            <a:avLst/>
          </a:prstGeom>
          <a:noFill/>
        </p:spPr>
        <p:txBody>
          <a:bodyPr wrap="none">
            <a:spAutoFit/>
          </a:bodyPr>
          <a:lstStyle/>
          <a:p>
            <a:pPr algn="ctr" eaLnBrk="0" hangingPunct="0">
              <a:defRPr/>
            </a:pPr>
            <a:r>
              <a:rPr lang="en-US" sz="2000" dirty="0">
                <a:latin typeface="+mj-lt"/>
                <a:ea typeface="+mn-ea"/>
              </a:rPr>
              <a:t>Indicadores </a:t>
            </a:r>
          </a:p>
          <a:p>
            <a:pPr algn="ctr" eaLnBrk="0" hangingPunct="0">
              <a:defRPr/>
            </a:pPr>
            <a:r>
              <a:rPr lang="en-US" sz="2000" dirty="0">
                <a:latin typeface="+mj-lt"/>
                <a:ea typeface="+mn-ea"/>
              </a:rPr>
              <a:t>de </a:t>
            </a:r>
            <a:r>
              <a:rPr lang="en-US" sz="2000" dirty="0" err="1">
                <a:latin typeface="+mj-lt"/>
                <a:ea typeface="+mn-ea"/>
              </a:rPr>
              <a:t>productos</a:t>
            </a:r>
            <a:endParaRPr lang="es-CL" sz="2000" dirty="0">
              <a:latin typeface="+mj-lt"/>
              <a:ea typeface="+mn-ea"/>
            </a:endParaRPr>
          </a:p>
        </p:txBody>
      </p:sp>
      <p:sp>
        <p:nvSpPr>
          <p:cNvPr id="33" name="TextBox 23"/>
          <p:cNvSpPr txBox="1"/>
          <p:nvPr/>
        </p:nvSpPr>
        <p:spPr>
          <a:xfrm>
            <a:off x="5254149" y="5061595"/>
            <a:ext cx="1765228" cy="707886"/>
          </a:xfrm>
          <a:prstGeom prst="rect">
            <a:avLst/>
          </a:prstGeom>
          <a:noFill/>
        </p:spPr>
        <p:txBody>
          <a:bodyPr wrap="none">
            <a:spAutoFit/>
          </a:bodyPr>
          <a:lstStyle/>
          <a:p>
            <a:pPr algn="ctr" eaLnBrk="0" hangingPunct="0">
              <a:defRPr/>
            </a:pPr>
            <a:r>
              <a:rPr lang="en-US" sz="2000" dirty="0">
                <a:latin typeface="+mj-lt"/>
                <a:ea typeface="+mn-ea"/>
              </a:rPr>
              <a:t>Indicadores </a:t>
            </a:r>
          </a:p>
          <a:p>
            <a:pPr algn="ctr" eaLnBrk="0" hangingPunct="0">
              <a:defRPr/>
            </a:pPr>
            <a:r>
              <a:rPr lang="en-US" sz="2000" dirty="0">
                <a:latin typeface="+mj-lt"/>
                <a:ea typeface="+mn-ea"/>
              </a:rPr>
              <a:t>de </a:t>
            </a:r>
            <a:r>
              <a:rPr lang="en-US" sz="2000" dirty="0" err="1">
                <a:latin typeface="+mj-lt"/>
                <a:ea typeface="+mn-ea"/>
              </a:rPr>
              <a:t>resultados</a:t>
            </a:r>
            <a:endParaRPr lang="es-CL" sz="2000" dirty="0">
              <a:latin typeface="+mj-lt"/>
              <a:ea typeface="+mn-ea"/>
            </a:endParaRPr>
          </a:p>
        </p:txBody>
      </p:sp>
      <p:sp>
        <p:nvSpPr>
          <p:cNvPr id="34" name="TextBox 24"/>
          <p:cNvSpPr txBox="1"/>
          <p:nvPr/>
        </p:nvSpPr>
        <p:spPr>
          <a:xfrm>
            <a:off x="7406625" y="5079057"/>
            <a:ext cx="1636988" cy="707886"/>
          </a:xfrm>
          <a:prstGeom prst="rect">
            <a:avLst/>
          </a:prstGeom>
          <a:noFill/>
        </p:spPr>
        <p:txBody>
          <a:bodyPr wrap="none">
            <a:spAutoFit/>
          </a:bodyPr>
          <a:lstStyle/>
          <a:p>
            <a:pPr algn="ctr" eaLnBrk="0" hangingPunct="0">
              <a:defRPr/>
            </a:pPr>
            <a:r>
              <a:rPr lang="en-US" sz="2000" dirty="0">
                <a:latin typeface="+mj-lt"/>
                <a:ea typeface="+mn-ea"/>
              </a:rPr>
              <a:t>Indicadores </a:t>
            </a:r>
          </a:p>
          <a:p>
            <a:pPr algn="ctr" eaLnBrk="0" hangingPunct="0">
              <a:defRPr/>
            </a:pPr>
            <a:r>
              <a:rPr lang="en-US" sz="2000" dirty="0">
                <a:latin typeface="+mj-lt"/>
                <a:ea typeface="+mn-ea"/>
              </a:rPr>
              <a:t>de </a:t>
            </a:r>
            <a:r>
              <a:rPr lang="en-US" sz="2000" dirty="0" err="1">
                <a:latin typeface="+mj-lt"/>
                <a:ea typeface="+mn-ea"/>
              </a:rPr>
              <a:t>impacto</a:t>
            </a:r>
            <a:endParaRPr lang="es-CL" sz="2000" dirty="0">
              <a:latin typeface="+mj-lt"/>
              <a:ea typeface="+mn-ea"/>
            </a:endParaRPr>
          </a:p>
        </p:txBody>
      </p:sp>
    </p:spTree>
    <p:extLst>
      <p:ext uri="{BB962C8B-B14F-4D97-AF65-F5344CB8AC3E}">
        <p14:creationId xmlns:p14="http://schemas.microsoft.com/office/powerpoint/2010/main" val="82598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6" grpId="0" animBg="1"/>
      <p:bldP spid="27" grpId="0" animBg="1"/>
      <p:bldP spid="28" grpId="0" animBg="1"/>
      <p:bldP spid="29" grpId="0" animBg="1"/>
      <p:bldP spid="31" grpId="0"/>
      <p:bldP spid="32" grpId="0"/>
      <p:bldP spid="33" grpId="0"/>
      <p:bldP spid="3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349218"/>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Indicadores en la MIR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1" y="1042053"/>
            <a:ext cx="8680827" cy="461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11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349218"/>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Lógica Horizontal</a:t>
            </a:r>
          </a:p>
        </p:txBody>
      </p:sp>
      <p:sp>
        <p:nvSpPr>
          <p:cNvPr id="7" name="2 Marcador de contenido"/>
          <p:cNvSpPr txBox="1">
            <a:spLocks/>
          </p:cNvSpPr>
          <p:nvPr/>
        </p:nvSpPr>
        <p:spPr>
          <a:xfrm>
            <a:off x="683568" y="980728"/>
            <a:ext cx="7992888" cy="57606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dirty="0" smtClean="0">
                <a:latin typeface="Arial" panose="020B0604020202020204" pitchFamily="34" charset="0"/>
                <a:cs typeface="Arial" panose="020B0604020202020204" pitchFamily="34" charset="0"/>
              </a:rPr>
              <a:t>La lógica horizontal se resume en los siguientes puntos:</a:t>
            </a:r>
          </a:p>
          <a:p>
            <a:pPr algn="just"/>
            <a:r>
              <a:rPr lang="es-MX" dirty="0" smtClean="0">
                <a:latin typeface="Arial" panose="020B0604020202020204" pitchFamily="34" charset="0"/>
                <a:cs typeface="Arial" panose="020B0604020202020204" pitchFamily="34" charset="0"/>
              </a:rPr>
              <a:t>Se han identificado supuestos para cada nivel del resumen narrativo.</a:t>
            </a:r>
          </a:p>
          <a:p>
            <a:pPr algn="just"/>
            <a:r>
              <a:rPr lang="es-MX" dirty="0" smtClean="0">
                <a:latin typeface="Arial" panose="020B0604020202020204" pitchFamily="34" charset="0"/>
                <a:cs typeface="Arial" panose="020B0604020202020204" pitchFamily="34" charset="0"/>
              </a:rPr>
              <a:t>Los medios de verificación identificados son los necesarios y suficientes para obtener los datos requeridos para el cálculo delos indicadores.</a:t>
            </a:r>
          </a:p>
          <a:p>
            <a:pPr algn="just"/>
            <a:r>
              <a:rPr lang="es-MX" dirty="0" smtClean="0">
                <a:latin typeface="Arial" panose="020B0604020202020204" pitchFamily="34" charset="0"/>
                <a:cs typeface="Arial" panose="020B0604020202020204" pitchFamily="34" charset="0"/>
              </a:rPr>
              <a:t>Los indicadores definidos permiten hacer un buen seguimiento de los objetivos y evaluar adecuadamente el logro de los programas.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09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349218"/>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Lógica Horizontal</a:t>
            </a:r>
          </a:p>
        </p:txBody>
      </p:sp>
      <p:grpSp>
        <p:nvGrpSpPr>
          <p:cNvPr id="5" name="24 Grupo"/>
          <p:cNvGrpSpPr/>
          <p:nvPr/>
        </p:nvGrpSpPr>
        <p:grpSpPr>
          <a:xfrm>
            <a:off x="971600" y="2060848"/>
            <a:ext cx="6861249" cy="3727450"/>
            <a:chOff x="755576" y="2420888"/>
            <a:chExt cx="6861249" cy="3727450"/>
          </a:xfrm>
        </p:grpSpPr>
        <p:sp>
          <p:nvSpPr>
            <p:cNvPr id="8" name="Rectangle 3"/>
            <p:cNvSpPr>
              <a:spLocks noChangeArrowheads="1"/>
            </p:cNvSpPr>
            <p:nvPr/>
          </p:nvSpPr>
          <p:spPr bwMode="auto">
            <a:xfrm>
              <a:off x="4527550" y="3354338"/>
              <a:ext cx="1544638"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9" name="Rectangle 4"/>
            <p:cNvSpPr>
              <a:spLocks noChangeArrowheads="1"/>
            </p:cNvSpPr>
            <p:nvPr/>
          </p:nvSpPr>
          <p:spPr bwMode="auto">
            <a:xfrm>
              <a:off x="6073775" y="3354338"/>
              <a:ext cx="1543050"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solidFill>
                  <a:schemeClr val="hlink"/>
                </a:solidFill>
              </a:endParaRPr>
            </a:p>
          </p:txBody>
        </p:sp>
        <p:sp>
          <p:nvSpPr>
            <p:cNvPr id="10" name="Rectangle 5"/>
            <p:cNvSpPr>
              <a:spLocks noChangeArrowheads="1"/>
            </p:cNvSpPr>
            <p:nvPr/>
          </p:nvSpPr>
          <p:spPr bwMode="auto">
            <a:xfrm>
              <a:off x="4527550" y="5218063"/>
              <a:ext cx="1544638"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11" name="Rectangle 6"/>
            <p:cNvSpPr>
              <a:spLocks noChangeArrowheads="1"/>
            </p:cNvSpPr>
            <p:nvPr/>
          </p:nvSpPr>
          <p:spPr bwMode="auto">
            <a:xfrm>
              <a:off x="6073775" y="5218063"/>
              <a:ext cx="1543050"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solidFill>
                  <a:schemeClr val="hlink"/>
                </a:solidFill>
              </a:endParaRPr>
            </a:p>
          </p:txBody>
        </p:sp>
        <p:sp>
          <p:nvSpPr>
            <p:cNvPr id="12" name="Rectangle 7"/>
            <p:cNvSpPr>
              <a:spLocks noChangeArrowheads="1"/>
            </p:cNvSpPr>
            <p:nvPr/>
          </p:nvSpPr>
          <p:spPr bwMode="auto">
            <a:xfrm>
              <a:off x="4527550" y="4284613"/>
              <a:ext cx="1544638"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13" name="Rectangle 8"/>
            <p:cNvSpPr>
              <a:spLocks noChangeArrowheads="1"/>
            </p:cNvSpPr>
            <p:nvPr/>
          </p:nvSpPr>
          <p:spPr bwMode="auto">
            <a:xfrm>
              <a:off x="6073775" y="4284613"/>
              <a:ext cx="1543050"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solidFill>
                  <a:schemeClr val="hlink"/>
                </a:solidFill>
              </a:endParaRPr>
            </a:p>
          </p:txBody>
        </p:sp>
        <p:sp>
          <p:nvSpPr>
            <p:cNvPr id="14" name="Rectangle 9"/>
            <p:cNvSpPr>
              <a:spLocks noChangeArrowheads="1"/>
            </p:cNvSpPr>
            <p:nvPr/>
          </p:nvSpPr>
          <p:spPr bwMode="auto">
            <a:xfrm>
              <a:off x="2978150" y="3354338"/>
              <a:ext cx="1544638"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15" name="Rectangle 10"/>
            <p:cNvSpPr>
              <a:spLocks noChangeArrowheads="1"/>
            </p:cNvSpPr>
            <p:nvPr/>
          </p:nvSpPr>
          <p:spPr bwMode="auto">
            <a:xfrm>
              <a:off x="4527550" y="2420888"/>
              <a:ext cx="1543050"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16" name="Rectangle 11"/>
            <p:cNvSpPr>
              <a:spLocks noChangeArrowheads="1"/>
            </p:cNvSpPr>
            <p:nvPr/>
          </p:nvSpPr>
          <p:spPr bwMode="auto">
            <a:xfrm>
              <a:off x="6073775" y="2420888"/>
              <a:ext cx="1543050"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solidFill>
                  <a:schemeClr val="hlink"/>
                </a:solidFill>
              </a:endParaRPr>
            </a:p>
          </p:txBody>
        </p:sp>
        <p:sp>
          <p:nvSpPr>
            <p:cNvPr id="17" name="Rectangle 12"/>
            <p:cNvSpPr>
              <a:spLocks noChangeArrowheads="1"/>
            </p:cNvSpPr>
            <p:nvPr/>
          </p:nvSpPr>
          <p:spPr bwMode="auto">
            <a:xfrm>
              <a:off x="755576" y="2420888"/>
              <a:ext cx="2225749" cy="930275"/>
            </a:xfrm>
            <a:prstGeom prst="rect">
              <a:avLst/>
            </a:prstGeom>
            <a:solidFill>
              <a:srgbClr val="FFFFCC"/>
            </a:solidFill>
            <a:ln w="9525">
              <a:solidFill>
                <a:schemeClr val="bg2"/>
              </a:solidFill>
              <a:miter lim="800000"/>
              <a:headEnd/>
              <a:tailEnd/>
            </a:ln>
          </p:spPr>
          <p:txBody>
            <a:bodyPr wrap="none" anchor="ctr"/>
            <a:lstStyle/>
            <a:p>
              <a:pPr algn="ctr" eaLnBrk="0" hangingPunct="0"/>
              <a:r>
                <a:rPr lang="en-US" b="1">
                  <a:solidFill>
                    <a:srgbClr val="0000FF"/>
                  </a:solidFill>
                </a:rPr>
                <a:t>Fin</a:t>
              </a:r>
            </a:p>
          </p:txBody>
        </p:sp>
        <p:sp>
          <p:nvSpPr>
            <p:cNvPr id="18" name="Rectangle 13"/>
            <p:cNvSpPr>
              <a:spLocks noChangeArrowheads="1"/>
            </p:cNvSpPr>
            <p:nvPr/>
          </p:nvSpPr>
          <p:spPr bwMode="auto">
            <a:xfrm>
              <a:off x="2979738" y="2420888"/>
              <a:ext cx="1543050"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19" name="Rectangle 14"/>
            <p:cNvSpPr>
              <a:spLocks noChangeArrowheads="1"/>
            </p:cNvSpPr>
            <p:nvPr/>
          </p:nvSpPr>
          <p:spPr bwMode="auto">
            <a:xfrm>
              <a:off x="2978150" y="5218063"/>
              <a:ext cx="1544638"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20" name="Rectangle 15"/>
            <p:cNvSpPr>
              <a:spLocks noChangeArrowheads="1"/>
            </p:cNvSpPr>
            <p:nvPr/>
          </p:nvSpPr>
          <p:spPr bwMode="auto">
            <a:xfrm>
              <a:off x="2978150" y="4284613"/>
              <a:ext cx="1544638" cy="930275"/>
            </a:xfrm>
            <a:prstGeom prst="rect">
              <a:avLst/>
            </a:prstGeom>
            <a:solidFill>
              <a:srgbClr val="FFFFCC"/>
            </a:solidFill>
            <a:ln w="9525">
              <a:solidFill>
                <a:schemeClr val="bg2"/>
              </a:solidFill>
              <a:miter lim="800000"/>
              <a:headEnd/>
              <a:tailEnd/>
            </a:ln>
          </p:spPr>
          <p:txBody>
            <a:bodyPr wrap="none" anchor="ctr"/>
            <a:lstStyle/>
            <a:p>
              <a:pPr algn="ctr" eaLnBrk="0" hangingPunct="0"/>
              <a:endParaRPr lang="es-CL"/>
            </a:p>
          </p:txBody>
        </p:sp>
        <p:sp>
          <p:nvSpPr>
            <p:cNvPr id="21" name="Rectangle 16"/>
            <p:cNvSpPr>
              <a:spLocks noChangeArrowheads="1"/>
            </p:cNvSpPr>
            <p:nvPr/>
          </p:nvSpPr>
          <p:spPr bwMode="auto">
            <a:xfrm>
              <a:off x="755576" y="3354338"/>
              <a:ext cx="2225749" cy="930275"/>
            </a:xfrm>
            <a:prstGeom prst="rect">
              <a:avLst/>
            </a:prstGeom>
            <a:solidFill>
              <a:srgbClr val="FFFFCC"/>
            </a:solidFill>
            <a:ln w="9525">
              <a:solidFill>
                <a:schemeClr val="bg2"/>
              </a:solidFill>
              <a:miter lim="800000"/>
              <a:headEnd/>
              <a:tailEnd/>
            </a:ln>
          </p:spPr>
          <p:txBody>
            <a:bodyPr wrap="none" anchor="ctr"/>
            <a:lstStyle/>
            <a:p>
              <a:pPr algn="ctr" eaLnBrk="0" hangingPunct="0"/>
              <a:r>
                <a:rPr lang="en-US" b="1">
                  <a:solidFill>
                    <a:srgbClr val="0000FF"/>
                  </a:solidFill>
                </a:rPr>
                <a:t>Propósito</a:t>
              </a:r>
            </a:p>
          </p:txBody>
        </p:sp>
        <p:sp>
          <p:nvSpPr>
            <p:cNvPr id="22" name="Rectangle 17"/>
            <p:cNvSpPr>
              <a:spLocks noChangeArrowheads="1"/>
            </p:cNvSpPr>
            <p:nvPr/>
          </p:nvSpPr>
          <p:spPr bwMode="auto">
            <a:xfrm>
              <a:off x="755576" y="4287788"/>
              <a:ext cx="2225749" cy="930275"/>
            </a:xfrm>
            <a:prstGeom prst="rect">
              <a:avLst/>
            </a:prstGeom>
            <a:solidFill>
              <a:srgbClr val="FFFFCC"/>
            </a:solidFill>
            <a:ln w="9525">
              <a:solidFill>
                <a:schemeClr val="bg2"/>
              </a:solidFill>
              <a:miter lim="800000"/>
              <a:headEnd/>
              <a:tailEnd/>
            </a:ln>
          </p:spPr>
          <p:txBody>
            <a:bodyPr wrap="none" anchor="ctr"/>
            <a:lstStyle/>
            <a:p>
              <a:pPr algn="ctr" eaLnBrk="0" hangingPunct="0"/>
              <a:r>
                <a:rPr lang="en-US" b="1" dirty="0" err="1" smtClean="0">
                  <a:solidFill>
                    <a:srgbClr val="0000FF"/>
                  </a:solidFill>
                </a:rPr>
                <a:t>Componentes</a:t>
              </a:r>
              <a:endParaRPr lang="en-US" b="1" dirty="0">
                <a:solidFill>
                  <a:srgbClr val="0000FF"/>
                </a:solidFill>
              </a:endParaRPr>
            </a:p>
          </p:txBody>
        </p:sp>
        <p:sp>
          <p:nvSpPr>
            <p:cNvPr id="23" name="Rectangle 18"/>
            <p:cNvSpPr>
              <a:spLocks noChangeArrowheads="1"/>
            </p:cNvSpPr>
            <p:nvPr/>
          </p:nvSpPr>
          <p:spPr bwMode="auto">
            <a:xfrm>
              <a:off x="755576" y="5218063"/>
              <a:ext cx="2225749" cy="930275"/>
            </a:xfrm>
            <a:prstGeom prst="rect">
              <a:avLst/>
            </a:prstGeom>
            <a:solidFill>
              <a:srgbClr val="FFFFCC"/>
            </a:solidFill>
            <a:ln w="9525">
              <a:solidFill>
                <a:schemeClr val="bg2"/>
              </a:solidFill>
              <a:miter lim="800000"/>
              <a:headEnd/>
              <a:tailEnd/>
            </a:ln>
          </p:spPr>
          <p:txBody>
            <a:bodyPr wrap="none" anchor="ctr"/>
            <a:lstStyle/>
            <a:p>
              <a:pPr algn="ctr" eaLnBrk="0" hangingPunct="0"/>
              <a:r>
                <a:rPr lang="en-US" b="1" dirty="0" err="1" smtClean="0">
                  <a:solidFill>
                    <a:srgbClr val="0000FF"/>
                  </a:solidFill>
                </a:rPr>
                <a:t>Actividades</a:t>
              </a:r>
              <a:endParaRPr lang="en-US" b="1" dirty="0">
                <a:solidFill>
                  <a:srgbClr val="0000FF"/>
                </a:solidFill>
              </a:endParaRPr>
            </a:p>
          </p:txBody>
        </p:sp>
      </p:grpSp>
      <p:sp>
        <p:nvSpPr>
          <p:cNvPr id="24" name="AutoShape 19"/>
          <p:cNvSpPr>
            <a:spLocks noChangeArrowheads="1"/>
          </p:cNvSpPr>
          <p:nvPr/>
        </p:nvSpPr>
        <p:spPr bwMode="auto">
          <a:xfrm flipH="1">
            <a:off x="4043710" y="5150123"/>
            <a:ext cx="2971800" cy="457200"/>
          </a:xfrm>
          <a:prstGeom prst="rightArrow">
            <a:avLst>
              <a:gd name="adj1" fmla="val 50000"/>
              <a:gd name="adj2" fmla="val 162500"/>
            </a:avLst>
          </a:prstGeom>
          <a:gradFill rotWithShape="0">
            <a:gsLst>
              <a:gs pos="0">
                <a:srgbClr val="47762F"/>
              </a:gs>
              <a:gs pos="100000">
                <a:srgbClr val="99FF66"/>
              </a:gs>
            </a:gsLst>
            <a:lin ang="0" scaled="1"/>
          </a:gradFill>
          <a:ln w="9525">
            <a:solidFill>
              <a:schemeClr val="bg2"/>
            </a:solidFill>
            <a:miter lim="800000"/>
            <a:headEnd/>
            <a:tailEnd/>
          </a:ln>
        </p:spPr>
        <p:txBody>
          <a:bodyPr wrap="none" anchor="ctr"/>
          <a:lstStyle/>
          <a:p>
            <a:pPr algn="ctr" eaLnBrk="0" hangingPunct="0"/>
            <a:endParaRPr lang="es-CL"/>
          </a:p>
        </p:txBody>
      </p:sp>
      <p:sp>
        <p:nvSpPr>
          <p:cNvPr id="25" name="AutoShape 20"/>
          <p:cNvSpPr>
            <a:spLocks noChangeArrowheads="1"/>
          </p:cNvSpPr>
          <p:nvPr/>
        </p:nvSpPr>
        <p:spPr bwMode="auto">
          <a:xfrm flipH="1">
            <a:off x="4043710" y="4159523"/>
            <a:ext cx="2971800" cy="457200"/>
          </a:xfrm>
          <a:prstGeom prst="rightArrow">
            <a:avLst>
              <a:gd name="adj1" fmla="val 50000"/>
              <a:gd name="adj2" fmla="val 162500"/>
            </a:avLst>
          </a:prstGeom>
          <a:gradFill rotWithShape="0">
            <a:gsLst>
              <a:gs pos="0">
                <a:srgbClr val="47762F"/>
              </a:gs>
              <a:gs pos="100000">
                <a:srgbClr val="99FF66"/>
              </a:gs>
            </a:gsLst>
            <a:lin ang="0" scaled="1"/>
          </a:gradFill>
          <a:ln w="9525">
            <a:solidFill>
              <a:schemeClr val="bg2"/>
            </a:solidFill>
            <a:miter lim="800000"/>
            <a:headEnd/>
            <a:tailEnd/>
          </a:ln>
        </p:spPr>
        <p:txBody>
          <a:bodyPr wrap="none" anchor="ctr"/>
          <a:lstStyle/>
          <a:p>
            <a:pPr algn="ctr" eaLnBrk="0" hangingPunct="0"/>
            <a:endParaRPr lang="es-CL"/>
          </a:p>
        </p:txBody>
      </p:sp>
      <p:sp>
        <p:nvSpPr>
          <p:cNvPr id="26" name="AutoShape 21"/>
          <p:cNvSpPr>
            <a:spLocks noChangeArrowheads="1"/>
          </p:cNvSpPr>
          <p:nvPr/>
        </p:nvSpPr>
        <p:spPr bwMode="auto">
          <a:xfrm flipH="1">
            <a:off x="4043710" y="3273698"/>
            <a:ext cx="2971800" cy="457200"/>
          </a:xfrm>
          <a:prstGeom prst="rightArrow">
            <a:avLst>
              <a:gd name="adj1" fmla="val 50000"/>
              <a:gd name="adj2" fmla="val 162500"/>
            </a:avLst>
          </a:prstGeom>
          <a:gradFill rotWithShape="0">
            <a:gsLst>
              <a:gs pos="0">
                <a:srgbClr val="47762F"/>
              </a:gs>
              <a:gs pos="100000">
                <a:srgbClr val="99FF66"/>
              </a:gs>
            </a:gsLst>
            <a:lin ang="0" scaled="1"/>
          </a:gradFill>
          <a:ln w="9525">
            <a:solidFill>
              <a:schemeClr val="bg2"/>
            </a:solidFill>
            <a:miter lim="800000"/>
            <a:headEnd/>
            <a:tailEnd/>
          </a:ln>
        </p:spPr>
        <p:txBody>
          <a:bodyPr wrap="none" anchor="ctr"/>
          <a:lstStyle/>
          <a:p>
            <a:pPr algn="ctr" eaLnBrk="0" hangingPunct="0"/>
            <a:endParaRPr lang="es-CL"/>
          </a:p>
        </p:txBody>
      </p:sp>
      <p:sp>
        <p:nvSpPr>
          <p:cNvPr id="27" name="AutoShape 26"/>
          <p:cNvSpPr>
            <a:spLocks noChangeArrowheads="1"/>
          </p:cNvSpPr>
          <p:nvPr/>
        </p:nvSpPr>
        <p:spPr bwMode="auto">
          <a:xfrm flipH="1">
            <a:off x="4048472" y="2359298"/>
            <a:ext cx="2971800" cy="457200"/>
          </a:xfrm>
          <a:prstGeom prst="rightArrow">
            <a:avLst>
              <a:gd name="adj1" fmla="val 50000"/>
              <a:gd name="adj2" fmla="val 162500"/>
            </a:avLst>
          </a:prstGeom>
          <a:gradFill rotWithShape="0">
            <a:gsLst>
              <a:gs pos="0">
                <a:srgbClr val="47762F"/>
              </a:gs>
              <a:gs pos="100000">
                <a:srgbClr val="99FF66"/>
              </a:gs>
            </a:gsLst>
            <a:lin ang="0" scaled="1"/>
          </a:gradFill>
          <a:ln w="9525">
            <a:solidFill>
              <a:schemeClr val="bg2"/>
            </a:solidFill>
            <a:miter lim="800000"/>
            <a:headEnd/>
            <a:tailEnd/>
          </a:ln>
        </p:spPr>
        <p:txBody>
          <a:bodyPr wrap="none" anchor="ctr"/>
          <a:lstStyle/>
          <a:p>
            <a:pPr algn="ctr" eaLnBrk="0" hangingPunct="0"/>
            <a:endParaRPr lang="es-CL"/>
          </a:p>
        </p:txBody>
      </p:sp>
    </p:spTree>
    <p:extLst>
      <p:ext uri="{BB962C8B-B14F-4D97-AF65-F5344CB8AC3E}">
        <p14:creationId xmlns:p14="http://schemas.microsoft.com/office/powerpoint/2010/main" val="70379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1000"/>
                                        <p:tgtEl>
                                          <p:spTgt spid="25"/>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1000"/>
                                        <p:tgtEl>
                                          <p:spTgt spid="26"/>
                                        </p:tgtEl>
                                      </p:cBhvr>
                                    </p:animEffect>
                                  </p:childTnLst>
                                </p:cTn>
                              </p:par>
                            </p:childTnLst>
                          </p:cTn>
                        </p:par>
                        <p:par>
                          <p:cTn id="16" fill="hold">
                            <p:stCondLst>
                              <p:cond delay="5000"/>
                            </p:stCondLst>
                            <p:childTnLst>
                              <p:par>
                                <p:cTn id="17" presetID="22" presetClass="entr" presetSubtype="2"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886700" cy="1325563"/>
          </a:xfrm>
        </p:spPr>
        <p:txBody>
          <a:bodyPr>
            <a:normAutofit/>
          </a:bodyPr>
          <a:lstStyle/>
          <a:p>
            <a:pPr algn="ctr"/>
            <a:r>
              <a:rPr lang="es-ES_tradnl" sz="3500" b="1" dirty="0" smtClean="0"/>
              <a:t>PLANEACI</a:t>
            </a:r>
            <a:r>
              <a:rPr lang="es-ES" sz="3500" b="1" dirty="0" smtClean="0"/>
              <a:t>ÓN</a:t>
            </a:r>
            <a:br>
              <a:rPr lang="es-ES" sz="3500" b="1" dirty="0" smtClean="0"/>
            </a:br>
            <a:r>
              <a:rPr lang="es-ES" sz="3500" b="1" dirty="0" smtClean="0"/>
              <a:t>PLAN DE DESARROLLO ESTATAL</a:t>
            </a:r>
            <a:endParaRPr lang="es-ES_tradnl" sz="3500" b="1" dirty="0"/>
          </a:p>
        </p:txBody>
      </p:sp>
      <p:sp>
        <p:nvSpPr>
          <p:cNvPr id="5" name="CuadroTexto 4"/>
          <p:cNvSpPr txBox="1"/>
          <p:nvPr/>
        </p:nvSpPr>
        <p:spPr>
          <a:xfrm>
            <a:off x="162422" y="1349790"/>
            <a:ext cx="8640960" cy="5201424"/>
          </a:xfrm>
          <a:prstGeom prst="rect">
            <a:avLst/>
          </a:prstGeom>
          <a:noFill/>
        </p:spPr>
        <p:txBody>
          <a:bodyPr wrap="square" rtlCol="0">
            <a:spAutoFit/>
          </a:bodyPr>
          <a:lstStyle/>
          <a:p>
            <a:pPr fontAlgn="ctr"/>
            <a:r>
              <a:rPr lang="es-ES_tradnl" sz="2000" b="1" dirty="0" smtClean="0"/>
              <a:t>LÍNEAS DE ACCIÓN: </a:t>
            </a:r>
          </a:p>
          <a:p>
            <a:pPr fontAlgn="ctr"/>
            <a:r>
              <a:rPr lang="es-ES_tradnl" b="1" dirty="0" smtClean="0">
                <a:solidFill>
                  <a:srgbClr val="FF0000"/>
                </a:solidFill>
              </a:rPr>
              <a:t>Gestionar recursos </a:t>
            </a:r>
            <a:r>
              <a:rPr lang="es-ES_tradnl" dirty="0" smtClean="0"/>
              <a:t>fiscales para fortalecer los cuerpos de seguridad pública en la lucha contra la delincuencia y las acciones en materia de previsión social.</a:t>
            </a:r>
          </a:p>
          <a:p>
            <a:pPr fontAlgn="ctr"/>
            <a:endParaRPr lang="es-ES_tradnl" dirty="0" smtClean="0"/>
          </a:p>
          <a:p>
            <a:pPr fontAlgn="ctr"/>
            <a:r>
              <a:rPr lang="es-ES_tradnl" dirty="0" smtClean="0"/>
              <a:t>Impulsar acciones que permitan </a:t>
            </a:r>
            <a:r>
              <a:rPr lang="es-ES_tradnl" b="1" dirty="0" smtClean="0">
                <a:solidFill>
                  <a:srgbClr val="FF0000"/>
                </a:solidFill>
              </a:rPr>
              <a:t>dotar de armamento, vestuario, equipo y transporte a la Policía Preventiva Estatal.</a:t>
            </a:r>
          </a:p>
          <a:p>
            <a:pPr fontAlgn="ctr"/>
            <a:endParaRPr lang="es-ES_tradnl" dirty="0" smtClean="0"/>
          </a:p>
          <a:p>
            <a:pPr fontAlgn="ctr"/>
            <a:r>
              <a:rPr lang="es-ES_tradnl" sz="2000" b="1" dirty="0" smtClean="0">
                <a:solidFill>
                  <a:srgbClr val="FF0000"/>
                </a:solidFill>
              </a:rPr>
              <a:t>Profesionalización de los Cuerpos Policíacos</a:t>
            </a:r>
          </a:p>
          <a:p>
            <a:endParaRPr lang="es-ES_tradnl" dirty="0" smtClean="0"/>
          </a:p>
          <a:p>
            <a:r>
              <a:rPr lang="es-ES_tradnl" sz="2000" b="1" dirty="0" smtClean="0"/>
              <a:t>OBJETIVO: </a:t>
            </a:r>
            <a:r>
              <a:rPr lang="es-ES_tradnl" dirty="0" smtClean="0"/>
              <a:t>Impulsar el </a:t>
            </a:r>
            <a:r>
              <a:rPr lang="es-ES_tradnl" b="1" dirty="0" smtClean="0">
                <a:solidFill>
                  <a:srgbClr val="FF0000"/>
                </a:solidFill>
              </a:rPr>
              <a:t>servicio civil de carrera para garantizar </a:t>
            </a:r>
            <a:r>
              <a:rPr lang="es-ES_tradnl" dirty="0" smtClean="0"/>
              <a:t>la estabilidad de los elementos policiacos, dignificando su trabajo, además de trabajar para recuperar la credibilidad ciudadana.</a:t>
            </a:r>
          </a:p>
          <a:p>
            <a:endParaRPr lang="es-ES_tradnl" dirty="0" smtClean="0"/>
          </a:p>
          <a:p>
            <a:r>
              <a:rPr lang="es-ES_tradnl" sz="2000" b="1" dirty="0" smtClean="0"/>
              <a:t>ESTRATEGIA: </a:t>
            </a:r>
            <a:r>
              <a:rPr lang="es-ES_tradnl" dirty="0" smtClean="0"/>
              <a:t>Avanzar en el servicio civil de carrera policial sustentado en un régimen de previsión social que garantice a los policías niveles salariales para una vida decorosa de ellos y sus familias, además de fijar estímulos en materia de seguridad social, vivienda, becas para sus hijos, seguro de vida, y otros que fomenten el espíritu de identidad y el esfuerzo cotidiano.</a:t>
            </a:r>
            <a:endParaRPr lang="es-ES_tradnl" dirty="0"/>
          </a:p>
        </p:txBody>
      </p:sp>
    </p:spTree>
    <p:extLst>
      <p:ext uri="{BB962C8B-B14F-4D97-AF65-F5344CB8AC3E}">
        <p14:creationId xmlns:p14="http://schemas.microsoft.com/office/powerpoint/2010/main" val="173583086"/>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04664"/>
            <a:ext cx="9144000" cy="448610"/>
          </a:xfrm>
        </p:spPr>
        <p:txBody>
          <a:bodyPr>
            <a:noAutofit/>
          </a:bodyPr>
          <a:lstStyle/>
          <a:p>
            <a:pPr marL="0" indent="0" algn="ctr">
              <a:buNone/>
            </a:pPr>
            <a:r>
              <a:rPr lang="es-MX" sz="3500" b="1" dirty="0" smtClean="0">
                <a:latin typeface="Apple Chancery" charset="0"/>
                <a:ea typeface="Apple Chancery" charset="0"/>
                <a:cs typeface="Apple Chancery" charset="0"/>
              </a:rPr>
              <a:t>Pasos para construir un indicador</a:t>
            </a:r>
          </a:p>
        </p:txBody>
      </p:sp>
      <p:sp>
        <p:nvSpPr>
          <p:cNvPr id="28" name="2 Marcador de contenido"/>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90000"/>
              </a:lnSpc>
              <a:spcBef>
                <a:spcPts val="1200"/>
              </a:spcBef>
              <a:buFont typeface="Times New Roman" pitchFamily="18" charset="0"/>
              <a:buAutoNum type="arabicPeriod"/>
            </a:pPr>
            <a:r>
              <a:rPr lang="es-CL" dirty="0" smtClean="0">
                <a:latin typeface="Arial" panose="020B0604020202020204" pitchFamily="34" charset="0"/>
                <a:cs typeface="Arial" panose="020B0604020202020204" pitchFamily="34" charset="0"/>
              </a:rPr>
              <a:t>Determinación de aspectos relevantes a medir</a:t>
            </a:r>
          </a:p>
          <a:p>
            <a:pPr marL="514350" indent="-514350">
              <a:lnSpc>
                <a:spcPct val="90000"/>
              </a:lnSpc>
              <a:spcBef>
                <a:spcPts val="1200"/>
              </a:spcBef>
              <a:buFont typeface="Times New Roman" pitchFamily="18" charset="0"/>
              <a:buAutoNum type="arabicPeriod"/>
            </a:pPr>
            <a:r>
              <a:rPr lang="es-CL" dirty="0" smtClean="0">
                <a:latin typeface="Arial" panose="020B0604020202020204" pitchFamily="34" charset="0"/>
                <a:cs typeface="Arial" panose="020B0604020202020204" pitchFamily="34" charset="0"/>
              </a:rPr>
              <a:t>Asignación del nombre al indicador</a:t>
            </a:r>
          </a:p>
          <a:p>
            <a:pPr marL="514350" indent="-514350">
              <a:lnSpc>
                <a:spcPct val="90000"/>
              </a:lnSpc>
              <a:spcBef>
                <a:spcPts val="1200"/>
              </a:spcBef>
              <a:buFont typeface="Times New Roman" pitchFamily="18" charset="0"/>
              <a:buAutoNum type="arabicPeriod"/>
            </a:pPr>
            <a:r>
              <a:rPr lang="es-CL" dirty="0" smtClean="0">
                <a:latin typeface="Arial" panose="020B0604020202020204" pitchFamily="34" charset="0"/>
                <a:cs typeface="Arial" panose="020B0604020202020204" pitchFamily="34" charset="0"/>
              </a:rPr>
              <a:t>Construcción de la fórmula de cálculo</a:t>
            </a:r>
          </a:p>
          <a:p>
            <a:pPr marL="514350" indent="-514350">
              <a:lnSpc>
                <a:spcPct val="90000"/>
              </a:lnSpc>
              <a:spcBef>
                <a:spcPts val="1200"/>
              </a:spcBef>
              <a:buFont typeface="Times New Roman" pitchFamily="18" charset="0"/>
              <a:buAutoNum type="arabicPeriod"/>
            </a:pPr>
            <a:r>
              <a:rPr lang="es-CL" dirty="0" smtClean="0">
                <a:latin typeface="Arial" panose="020B0604020202020204" pitchFamily="34" charset="0"/>
                <a:cs typeface="Arial" panose="020B0604020202020204" pitchFamily="34" charset="0"/>
              </a:rPr>
              <a:t>Establecer los medios de verificación</a:t>
            </a:r>
          </a:p>
          <a:p>
            <a:pPr marL="514350" indent="-514350">
              <a:lnSpc>
                <a:spcPct val="90000"/>
              </a:lnSpc>
              <a:spcBef>
                <a:spcPts val="1200"/>
              </a:spcBef>
              <a:buFont typeface="Times New Roman" pitchFamily="18" charset="0"/>
              <a:buAutoNum type="arabicPeriod"/>
            </a:pPr>
            <a:r>
              <a:rPr lang="es-CL" dirty="0" smtClean="0">
                <a:latin typeface="Arial" panose="020B0604020202020204" pitchFamily="34" charset="0"/>
                <a:cs typeface="Arial" panose="020B0604020202020204" pitchFamily="34" charset="0"/>
              </a:rPr>
              <a:t>Validación técnica del indicador</a:t>
            </a:r>
          </a:p>
          <a:p>
            <a:pPr marL="0" indent="0">
              <a:buFont typeface="Arial" pitchFamily="34" charset="0"/>
              <a:buNone/>
            </a:pPr>
            <a:endParaRPr lang="es-MX" dirty="0"/>
          </a:p>
        </p:txBody>
      </p:sp>
    </p:spTree>
    <p:extLst>
      <p:ext uri="{BB962C8B-B14F-4D97-AF65-F5344CB8AC3E}">
        <p14:creationId xmlns:p14="http://schemas.microsoft.com/office/powerpoint/2010/main" val="2093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332656"/>
            <a:ext cx="8388424" cy="376602"/>
          </a:xfrm>
        </p:spPr>
        <p:txBody>
          <a:bodyPr>
            <a:noAutofit/>
          </a:bodyPr>
          <a:lstStyle/>
          <a:p>
            <a:pPr marL="0" indent="0" algn="ctr">
              <a:buNone/>
            </a:pPr>
            <a:r>
              <a:rPr lang="es-MX" sz="3500" b="1" dirty="0" smtClean="0">
                <a:latin typeface="Apple Chancery" charset="0"/>
                <a:ea typeface="Apple Chancery" charset="0"/>
                <a:cs typeface="Apple Chancery" charset="0"/>
              </a:rPr>
              <a:t>Nombre del indicador</a:t>
            </a:r>
          </a:p>
        </p:txBody>
      </p:sp>
      <p:sp>
        <p:nvSpPr>
          <p:cNvPr id="28" name="2 Marcador de contenido"/>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s-MX" dirty="0">
                <a:latin typeface="Arial" pitchFamily="34" charset="0"/>
              </a:rPr>
              <a:t>El nombre del indicador debe ser:</a:t>
            </a:r>
          </a:p>
          <a:p>
            <a:pPr>
              <a:spcBef>
                <a:spcPct val="50000"/>
              </a:spcBef>
              <a:buFont typeface="Wingdings" pitchFamily="2" charset="2"/>
              <a:buChar char="ü"/>
            </a:pPr>
            <a:r>
              <a:rPr lang="es-MX" dirty="0" err="1">
                <a:solidFill>
                  <a:srgbClr val="0070C0"/>
                </a:solidFill>
                <a:latin typeface="Arial" pitchFamily="34" charset="0"/>
              </a:rPr>
              <a:t>Autoexplicativo</a:t>
            </a:r>
            <a:endParaRPr lang="es-MX" dirty="0">
              <a:solidFill>
                <a:srgbClr val="0070C0"/>
              </a:solidFill>
              <a:latin typeface="Arial" pitchFamily="34" charset="0"/>
            </a:endParaRPr>
          </a:p>
          <a:p>
            <a:pPr>
              <a:spcBef>
                <a:spcPct val="50000"/>
              </a:spcBef>
              <a:buFont typeface="Wingdings" pitchFamily="2" charset="2"/>
              <a:buChar char="ü"/>
            </a:pPr>
            <a:r>
              <a:rPr lang="es-MX" dirty="0">
                <a:solidFill>
                  <a:srgbClr val="0070C0"/>
                </a:solidFill>
                <a:latin typeface="Arial" pitchFamily="34" charset="0"/>
              </a:rPr>
              <a:t>Contextualizado</a:t>
            </a:r>
          </a:p>
          <a:p>
            <a:pPr marL="0" indent="0">
              <a:buFont typeface="Arial" pitchFamily="34" charset="0"/>
              <a:buNone/>
            </a:pPr>
            <a:endParaRPr lang="es-MX" dirty="0"/>
          </a:p>
        </p:txBody>
      </p:sp>
      <p:sp>
        <p:nvSpPr>
          <p:cNvPr id="9" name="Rectangle 4"/>
          <p:cNvSpPr>
            <a:spLocks noChangeArrowheads="1"/>
          </p:cNvSpPr>
          <p:nvPr/>
        </p:nvSpPr>
        <p:spPr bwMode="auto">
          <a:xfrm>
            <a:off x="755576" y="4076700"/>
            <a:ext cx="7058025" cy="1477328"/>
          </a:xfrm>
          <a:prstGeom prst="rect">
            <a:avLst/>
          </a:prstGeom>
          <a:noFill/>
          <a:ln w="9525">
            <a:noFill/>
            <a:miter lim="800000"/>
            <a:headEnd/>
            <a:tailEnd/>
          </a:ln>
        </p:spPr>
        <p:txBody>
          <a:bodyPr>
            <a:spAutoFit/>
          </a:bodyPr>
          <a:lstStyle/>
          <a:p>
            <a:r>
              <a:rPr lang="es-MX" b="1" dirty="0">
                <a:latin typeface="Arial" pitchFamily="34" charset="0"/>
              </a:rPr>
              <a:t>Por ejemplo:</a:t>
            </a:r>
          </a:p>
          <a:p>
            <a:endParaRPr lang="es-MX" b="1" dirty="0">
              <a:latin typeface="Arial" pitchFamily="34" charset="0"/>
            </a:endParaRPr>
          </a:p>
          <a:p>
            <a:r>
              <a:rPr lang="es-MX" altLang="es-ES" b="1" dirty="0">
                <a:solidFill>
                  <a:srgbClr val="FF0000"/>
                </a:solidFill>
                <a:latin typeface="Arial" pitchFamily="34" charset="0"/>
              </a:rPr>
              <a:t>“</a:t>
            </a:r>
            <a:r>
              <a:rPr lang="es-MX" b="1" dirty="0">
                <a:solidFill>
                  <a:srgbClr val="FF0000"/>
                </a:solidFill>
                <a:latin typeface="Arial" pitchFamily="34" charset="0"/>
              </a:rPr>
              <a:t>Porcentaje de solicitudes respondidas</a:t>
            </a:r>
            <a:r>
              <a:rPr lang="es-MX" altLang="es-ES" b="1" dirty="0">
                <a:solidFill>
                  <a:srgbClr val="FF0000"/>
                </a:solidFill>
                <a:latin typeface="Arial" pitchFamily="34" charset="0"/>
              </a:rPr>
              <a:t>”</a:t>
            </a:r>
            <a:endParaRPr lang="es-MX" b="1" dirty="0">
              <a:solidFill>
                <a:srgbClr val="FF0000"/>
              </a:solidFill>
              <a:latin typeface="Arial" pitchFamily="34" charset="0"/>
            </a:endParaRPr>
          </a:p>
          <a:p>
            <a:endParaRPr lang="es-MX" b="1" dirty="0">
              <a:latin typeface="Arial" pitchFamily="34" charset="0"/>
            </a:endParaRPr>
          </a:p>
          <a:p>
            <a:r>
              <a:rPr lang="es-MX" b="1" dirty="0">
                <a:latin typeface="Arial" pitchFamily="34" charset="0"/>
              </a:rPr>
              <a:t>¿Es </a:t>
            </a:r>
            <a:r>
              <a:rPr lang="es-MX" b="1" dirty="0" err="1">
                <a:latin typeface="Arial" pitchFamily="34" charset="0"/>
              </a:rPr>
              <a:t>autoexplicativo</a:t>
            </a:r>
            <a:r>
              <a:rPr lang="es-MX" b="1" dirty="0">
                <a:latin typeface="Arial" pitchFamily="34" charset="0"/>
              </a:rPr>
              <a:t> y contextualizado?</a:t>
            </a:r>
          </a:p>
        </p:txBody>
      </p:sp>
    </p:spTree>
    <p:extLst>
      <p:ext uri="{BB962C8B-B14F-4D97-AF65-F5344CB8AC3E}">
        <p14:creationId xmlns:p14="http://schemas.microsoft.com/office/powerpoint/2010/main" val="609462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28" y="332656"/>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Nombre del indicador</a:t>
            </a:r>
          </a:p>
        </p:txBody>
      </p:sp>
      <p:sp>
        <p:nvSpPr>
          <p:cNvPr id="28" name="2 Marcador de contenido"/>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hlink"/>
              </a:buClr>
            </a:pPr>
            <a:r>
              <a:rPr lang="es-MX" altLang="es-ES" sz="2400" b="1" dirty="0">
                <a:solidFill>
                  <a:srgbClr val="FF0000"/>
                </a:solidFill>
                <a:latin typeface="Arial" pitchFamily="34" charset="0"/>
              </a:rPr>
              <a:t>“</a:t>
            </a:r>
            <a:r>
              <a:rPr lang="es-MX" sz="2400" b="1" dirty="0">
                <a:solidFill>
                  <a:srgbClr val="FF0000"/>
                </a:solidFill>
                <a:latin typeface="Arial" pitchFamily="34" charset="0"/>
              </a:rPr>
              <a:t>Porcentaje de solicitudes respondidas</a:t>
            </a:r>
            <a:r>
              <a:rPr lang="es-MX" altLang="es-ES" sz="2400" b="1" dirty="0">
                <a:solidFill>
                  <a:srgbClr val="FF0000"/>
                </a:solidFill>
                <a:latin typeface="Arial" pitchFamily="34" charset="0"/>
              </a:rPr>
              <a:t>”</a:t>
            </a:r>
            <a:endParaRPr lang="es-MX" sz="2400" b="1" dirty="0">
              <a:solidFill>
                <a:srgbClr val="FF0000"/>
              </a:solidFill>
              <a:latin typeface="Arial" pitchFamily="34" charset="0"/>
            </a:endParaRPr>
          </a:p>
          <a:p>
            <a:pPr>
              <a:spcBef>
                <a:spcPct val="50000"/>
              </a:spcBef>
              <a:buClr>
                <a:schemeClr val="hlink"/>
              </a:buClr>
              <a:buFontTx/>
              <a:buChar char="•"/>
            </a:pPr>
            <a:r>
              <a:rPr lang="es-MX" sz="2400" dirty="0">
                <a:latin typeface="Arial" pitchFamily="34" charset="0"/>
              </a:rPr>
              <a:t>¿En la oficina central de la institución?</a:t>
            </a:r>
          </a:p>
          <a:p>
            <a:pPr>
              <a:spcBef>
                <a:spcPct val="50000"/>
              </a:spcBef>
              <a:buClr>
                <a:schemeClr val="hlink"/>
              </a:buClr>
              <a:buFontTx/>
              <a:buChar char="•"/>
            </a:pPr>
            <a:r>
              <a:rPr lang="es-MX" sz="2400" dirty="0"/>
              <a:t>¿ </a:t>
            </a:r>
            <a:r>
              <a:rPr lang="es-MX" sz="2400" dirty="0">
                <a:latin typeface="Arial" pitchFamily="34" charset="0"/>
              </a:rPr>
              <a:t>En el país?</a:t>
            </a:r>
          </a:p>
          <a:p>
            <a:pPr>
              <a:spcBef>
                <a:spcPct val="50000"/>
              </a:spcBef>
              <a:buClr>
                <a:schemeClr val="hlink"/>
              </a:buClr>
              <a:buFontTx/>
              <a:buChar char="•"/>
            </a:pPr>
            <a:r>
              <a:rPr lang="es-MX" sz="2400" dirty="0"/>
              <a:t>¿ </a:t>
            </a:r>
            <a:r>
              <a:rPr lang="es-MX" sz="2400" dirty="0">
                <a:latin typeface="Arial" pitchFamily="34" charset="0"/>
              </a:rPr>
              <a:t>En un mes?</a:t>
            </a:r>
          </a:p>
          <a:p>
            <a:pPr>
              <a:spcBef>
                <a:spcPct val="50000"/>
              </a:spcBef>
              <a:buClr>
                <a:schemeClr val="hlink"/>
              </a:buClr>
              <a:buFontTx/>
              <a:buChar char="•"/>
            </a:pPr>
            <a:r>
              <a:rPr lang="es-MX" sz="2400" dirty="0"/>
              <a:t>¿ </a:t>
            </a:r>
            <a:r>
              <a:rPr lang="es-MX" sz="2400" dirty="0">
                <a:latin typeface="Arial" pitchFamily="34" charset="0"/>
              </a:rPr>
              <a:t>Respecto de las solicitudes presentadas?</a:t>
            </a:r>
          </a:p>
          <a:p>
            <a:pPr>
              <a:spcBef>
                <a:spcPct val="50000"/>
              </a:spcBef>
              <a:buClr>
                <a:schemeClr val="hlink"/>
              </a:buClr>
              <a:buFontTx/>
              <a:buChar char="•"/>
            </a:pPr>
            <a:r>
              <a:rPr lang="es-MX" sz="2400" dirty="0"/>
              <a:t>   </a:t>
            </a:r>
            <a:r>
              <a:rPr lang="es-MX" sz="2400" dirty="0">
                <a:latin typeface="Arial" pitchFamily="34" charset="0"/>
              </a:rPr>
              <a:t>Etc.</a:t>
            </a:r>
          </a:p>
          <a:p>
            <a:pPr marL="0" indent="0">
              <a:buFont typeface="Arial" pitchFamily="34" charset="0"/>
              <a:buNone/>
            </a:pPr>
            <a:endParaRPr lang="es-MX" dirty="0"/>
          </a:p>
        </p:txBody>
      </p:sp>
      <p:sp>
        <p:nvSpPr>
          <p:cNvPr id="7" name="Text Box 5"/>
          <p:cNvSpPr txBox="1">
            <a:spLocks noChangeArrowheads="1"/>
          </p:cNvSpPr>
          <p:nvPr/>
        </p:nvSpPr>
        <p:spPr bwMode="auto">
          <a:xfrm>
            <a:off x="1495003" y="5301208"/>
            <a:ext cx="6429797"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0" hangingPunct="0"/>
            <a:r>
              <a:rPr lang="en-US" sz="2400" dirty="0"/>
              <a:t>Porcentaje del total de solicitudes recibidas </a:t>
            </a:r>
            <a:r>
              <a:rPr lang="en-US" sz="2400" dirty="0" err="1"/>
              <a:t>anualmente</a:t>
            </a:r>
            <a:r>
              <a:rPr lang="en-US" sz="2400" dirty="0"/>
              <a:t> en </a:t>
            </a:r>
            <a:r>
              <a:rPr lang="en-US" sz="2400" dirty="0" err="1"/>
              <a:t>todo</a:t>
            </a:r>
            <a:r>
              <a:rPr lang="en-US" sz="2400" dirty="0"/>
              <a:t> el </a:t>
            </a:r>
            <a:r>
              <a:rPr lang="en-US" sz="2400" dirty="0" err="1"/>
              <a:t>estado</a:t>
            </a:r>
            <a:r>
              <a:rPr lang="en-US" sz="2400" dirty="0"/>
              <a:t> </a:t>
            </a:r>
            <a:r>
              <a:rPr lang="en-US" sz="2400" dirty="0" err="1"/>
              <a:t>respondidas</a:t>
            </a:r>
            <a:r>
              <a:rPr lang="en-US" sz="2400" dirty="0"/>
              <a:t> en </a:t>
            </a:r>
            <a:r>
              <a:rPr lang="en-US" sz="2400" dirty="0" err="1"/>
              <a:t>menos</a:t>
            </a:r>
            <a:r>
              <a:rPr lang="en-US" sz="2400" dirty="0"/>
              <a:t> de 15 </a:t>
            </a:r>
            <a:r>
              <a:rPr lang="en-US" sz="2400" dirty="0" err="1"/>
              <a:t>días</a:t>
            </a:r>
            <a:r>
              <a:rPr lang="en-US" sz="2400" dirty="0"/>
              <a:t> </a:t>
            </a:r>
            <a:r>
              <a:rPr lang="en-US" sz="2400" dirty="0" err="1"/>
              <a:t>laborales</a:t>
            </a:r>
            <a:endParaRPr lang="es-ES" sz="2400" dirty="0"/>
          </a:p>
        </p:txBody>
      </p:sp>
    </p:spTree>
    <p:extLst>
      <p:ext uri="{BB962C8B-B14F-4D97-AF65-F5344CB8AC3E}">
        <p14:creationId xmlns:p14="http://schemas.microsoft.com/office/powerpoint/2010/main" val="249008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03298"/>
            <a:ext cx="8532440" cy="305959"/>
          </a:xfrm>
        </p:spPr>
        <p:txBody>
          <a:bodyPr>
            <a:noAutofit/>
          </a:bodyPr>
          <a:lstStyle/>
          <a:p>
            <a:pPr marL="0" indent="0" algn="ctr">
              <a:buNone/>
            </a:pPr>
            <a:r>
              <a:rPr lang="es-MX" sz="3500" b="1" dirty="0" smtClean="0">
                <a:latin typeface="Apple Chancery" charset="0"/>
                <a:ea typeface="Apple Chancery" charset="0"/>
                <a:cs typeface="Apple Chancery" charset="0"/>
              </a:rPr>
              <a:t>Fórmula del cálculo del indicador</a:t>
            </a:r>
          </a:p>
        </p:txBody>
      </p:sp>
      <p:sp>
        <p:nvSpPr>
          <p:cNvPr id="28" name="2 Marcador de contenido"/>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Para cada indicador identificado se debe definir su fórmula de cálculo</a:t>
            </a:r>
          </a:p>
          <a:p>
            <a:pPr marL="0" indent="0">
              <a:buFont typeface="Arial" pitchFamily="34" charset="0"/>
              <a:buNone/>
            </a:pPr>
            <a:endParaRPr lang="es-MX" dirty="0"/>
          </a:p>
        </p:txBody>
      </p:sp>
      <p:sp>
        <p:nvSpPr>
          <p:cNvPr id="8" name="Rectangle 6"/>
          <p:cNvSpPr>
            <a:spLocks noChangeArrowheads="1"/>
          </p:cNvSpPr>
          <p:nvPr/>
        </p:nvSpPr>
        <p:spPr bwMode="auto">
          <a:xfrm>
            <a:off x="971550" y="2636912"/>
            <a:ext cx="2663825" cy="7905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s-ES" dirty="0">
                <a:latin typeface="+mn-lt"/>
              </a:rPr>
              <a:t>Nombre del indicador</a:t>
            </a:r>
          </a:p>
        </p:txBody>
      </p:sp>
      <p:sp>
        <p:nvSpPr>
          <p:cNvPr id="9" name="Rectangle 8"/>
          <p:cNvSpPr>
            <a:spLocks noChangeArrowheads="1"/>
          </p:cNvSpPr>
          <p:nvPr/>
        </p:nvSpPr>
        <p:spPr bwMode="auto">
          <a:xfrm>
            <a:off x="971550" y="5661100"/>
            <a:ext cx="2808288" cy="7905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s-ES" dirty="0">
                <a:latin typeface="+mn-lt"/>
              </a:rPr>
              <a:t>Fórmula del indicador</a:t>
            </a:r>
          </a:p>
        </p:txBody>
      </p:sp>
      <p:sp>
        <p:nvSpPr>
          <p:cNvPr id="10" name="Rectangle 9"/>
          <p:cNvSpPr>
            <a:spLocks noChangeArrowheads="1"/>
          </p:cNvSpPr>
          <p:nvPr/>
        </p:nvSpPr>
        <p:spPr bwMode="auto">
          <a:xfrm>
            <a:off x="3000375" y="4091062"/>
            <a:ext cx="3240088" cy="7905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s-ES" dirty="0">
                <a:latin typeface="+mn-lt"/>
              </a:rPr>
              <a:t>Variables que intervienen</a:t>
            </a:r>
          </a:p>
        </p:txBody>
      </p:sp>
      <p:sp>
        <p:nvSpPr>
          <p:cNvPr id="11" name="AutoShape 10"/>
          <p:cNvSpPr>
            <a:spLocks noChangeArrowheads="1"/>
          </p:cNvSpPr>
          <p:nvPr/>
        </p:nvSpPr>
        <p:spPr bwMode="auto">
          <a:xfrm>
            <a:off x="1692275" y="3787850"/>
            <a:ext cx="719138" cy="1584325"/>
          </a:xfrm>
          <a:prstGeom prst="upDownArrow">
            <a:avLst>
              <a:gd name="adj1" fmla="val 50000"/>
              <a:gd name="adj2" fmla="val 44062"/>
            </a:avLst>
          </a:prstGeom>
          <a:solidFill>
            <a:schemeClr val="accent5">
              <a:lumMod val="5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s-ES" sz="1800">
              <a:latin typeface="+mn-lt"/>
            </a:endParaRPr>
          </a:p>
        </p:txBody>
      </p:sp>
      <p:sp>
        <p:nvSpPr>
          <p:cNvPr id="12" name="Line 11"/>
          <p:cNvSpPr>
            <a:spLocks noChangeShapeType="1"/>
          </p:cNvSpPr>
          <p:nvPr/>
        </p:nvSpPr>
        <p:spPr bwMode="auto">
          <a:xfrm>
            <a:off x="3033713" y="3519562"/>
            <a:ext cx="871537" cy="47625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endParaRPr lang="es-MX">
              <a:latin typeface="+mn-lt"/>
            </a:endParaRPr>
          </a:p>
        </p:txBody>
      </p:sp>
      <p:sp>
        <p:nvSpPr>
          <p:cNvPr id="13" name="Line 12"/>
          <p:cNvSpPr>
            <a:spLocks noChangeShapeType="1"/>
          </p:cNvSpPr>
          <p:nvPr/>
        </p:nvSpPr>
        <p:spPr bwMode="auto">
          <a:xfrm flipH="1">
            <a:off x="2878138" y="4921325"/>
            <a:ext cx="911225" cy="70485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endParaRPr lang="es-MX">
              <a:latin typeface="+mn-lt"/>
            </a:endParaRPr>
          </a:p>
        </p:txBody>
      </p:sp>
      <p:sp>
        <p:nvSpPr>
          <p:cNvPr id="14" name="Text Box 10"/>
          <p:cNvSpPr txBox="1">
            <a:spLocks noChangeArrowheads="1"/>
          </p:cNvSpPr>
          <p:nvPr/>
        </p:nvSpPr>
        <p:spPr bwMode="auto">
          <a:xfrm>
            <a:off x="6488113" y="2727324"/>
            <a:ext cx="2260351" cy="2031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r>
              <a:rPr lang="en-US" dirty="0">
                <a:latin typeface="+mn-lt"/>
              </a:rPr>
              <a:t>Porcentaje del total de solicitudes </a:t>
            </a:r>
            <a:r>
              <a:rPr lang="en-US" dirty="0" smtClean="0">
                <a:latin typeface="+mn-lt"/>
              </a:rPr>
              <a:t>recibidas </a:t>
            </a:r>
            <a:r>
              <a:rPr lang="en-US" dirty="0" err="1" smtClean="0">
                <a:latin typeface="+mn-lt"/>
              </a:rPr>
              <a:t>en</a:t>
            </a:r>
            <a:r>
              <a:rPr lang="en-US" dirty="0" smtClean="0">
                <a:latin typeface="+mn-lt"/>
              </a:rPr>
              <a:t> </a:t>
            </a:r>
            <a:r>
              <a:rPr lang="en-US" dirty="0">
                <a:latin typeface="+mn-lt"/>
              </a:rPr>
              <a:t>el mes </a:t>
            </a:r>
            <a:r>
              <a:rPr lang="en-US" dirty="0" err="1">
                <a:latin typeface="+mn-lt"/>
              </a:rPr>
              <a:t>en</a:t>
            </a:r>
            <a:r>
              <a:rPr lang="en-US" dirty="0">
                <a:latin typeface="+mn-lt"/>
              </a:rPr>
              <a:t> </a:t>
            </a:r>
            <a:r>
              <a:rPr lang="en-US" dirty="0" err="1">
                <a:latin typeface="+mn-lt"/>
              </a:rPr>
              <a:t>todo</a:t>
            </a:r>
            <a:r>
              <a:rPr lang="en-US" dirty="0">
                <a:latin typeface="+mn-lt"/>
              </a:rPr>
              <a:t> el </a:t>
            </a:r>
            <a:r>
              <a:rPr lang="en-US" dirty="0" err="1">
                <a:latin typeface="+mn-lt"/>
              </a:rPr>
              <a:t>estado</a:t>
            </a:r>
            <a:r>
              <a:rPr lang="en-US" dirty="0">
                <a:latin typeface="+mn-lt"/>
              </a:rPr>
              <a:t> </a:t>
            </a:r>
            <a:r>
              <a:rPr lang="en-US" dirty="0" err="1">
                <a:latin typeface="+mn-lt"/>
              </a:rPr>
              <a:t>respondidas</a:t>
            </a:r>
            <a:r>
              <a:rPr lang="en-US" dirty="0">
                <a:latin typeface="+mn-lt"/>
              </a:rPr>
              <a:t> </a:t>
            </a:r>
            <a:r>
              <a:rPr lang="en-US" dirty="0" err="1">
                <a:latin typeface="+mn-lt"/>
              </a:rPr>
              <a:t>en</a:t>
            </a:r>
            <a:r>
              <a:rPr lang="en-US" dirty="0">
                <a:latin typeface="+mn-lt"/>
              </a:rPr>
              <a:t> </a:t>
            </a:r>
            <a:r>
              <a:rPr lang="en-US" dirty="0" err="1">
                <a:latin typeface="+mn-lt"/>
              </a:rPr>
              <a:t>menos</a:t>
            </a:r>
            <a:r>
              <a:rPr lang="en-US" dirty="0">
                <a:latin typeface="+mn-lt"/>
              </a:rPr>
              <a:t> de 15 </a:t>
            </a:r>
            <a:r>
              <a:rPr lang="en-US" dirty="0" err="1">
                <a:latin typeface="+mn-lt"/>
              </a:rPr>
              <a:t>días</a:t>
            </a:r>
            <a:r>
              <a:rPr lang="en-US" dirty="0">
                <a:latin typeface="+mn-lt"/>
              </a:rPr>
              <a:t> </a:t>
            </a:r>
            <a:r>
              <a:rPr lang="en-US" dirty="0" err="1">
                <a:latin typeface="+mn-lt"/>
              </a:rPr>
              <a:t>laborales</a:t>
            </a:r>
            <a:endParaRPr lang="es-ES" dirty="0">
              <a:latin typeface="+mn-lt"/>
            </a:endParaRPr>
          </a:p>
        </p:txBody>
      </p:sp>
    </p:spTree>
    <p:extLst>
      <p:ext uri="{BB962C8B-B14F-4D97-AF65-F5344CB8AC3E}">
        <p14:creationId xmlns:p14="http://schemas.microsoft.com/office/powerpoint/2010/main" val="345878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892480" cy="376602"/>
          </a:xfrm>
        </p:spPr>
        <p:txBody>
          <a:bodyPr>
            <a:noAutofit/>
          </a:bodyPr>
          <a:lstStyle/>
          <a:p>
            <a:pPr marL="0" indent="0" algn="ctr">
              <a:buNone/>
            </a:pPr>
            <a:r>
              <a:rPr lang="es-MX" sz="3500" b="1" dirty="0" smtClean="0">
                <a:latin typeface="Apple Chancery" charset="0"/>
                <a:ea typeface="Apple Chancery" charset="0"/>
                <a:cs typeface="Apple Chancery" charset="0"/>
              </a:rPr>
              <a:t>Fórmula del cálculo del indicador</a:t>
            </a:r>
          </a:p>
        </p:txBody>
      </p:sp>
      <p:sp>
        <p:nvSpPr>
          <p:cNvPr id="28" name="2 Marcador de contenido"/>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MX" dirty="0"/>
          </a:p>
        </p:txBody>
      </p:sp>
      <p:sp>
        <p:nvSpPr>
          <p:cNvPr id="15" name="Text Box 2"/>
          <p:cNvSpPr txBox="1">
            <a:spLocks noChangeArrowheads="1"/>
          </p:cNvSpPr>
          <p:nvPr/>
        </p:nvSpPr>
        <p:spPr bwMode="auto">
          <a:xfrm>
            <a:off x="71438" y="1257300"/>
            <a:ext cx="9072562" cy="5286062"/>
          </a:xfrm>
          <a:prstGeom prst="rect">
            <a:avLst/>
          </a:prstGeom>
          <a:noFill/>
          <a:ln w="9525">
            <a:noFill/>
            <a:miter lim="800000"/>
            <a:headEnd/>
            <a:tailEnd/>
          </a:ln>
        </p:spPr>
        <p:txBody>
          <a:bodyPr wrap="square">
            <a:spAutoFit/>
          </a:bodyPr>
          <a:lstStyle/>
          <a:p>
            <a:pPr algn="ctr">
              <a:spcBef>
                <a:spcPct val="50000"/>
              </a:spcBef>
            </a:pPr>
            <a:endParaRPr lang="es-MX" sz="2000" dirty="0">
              <a:latin typeface="Arial" pitchFamily="34" charset="0"/>
            </a:endParaRPr>
          </a:p>
          <a:p>
            <a:pPr algn="just">
              <a:spcBef>
                <a:spcPct val="50000"/>
              </a:spcBef>
            </a:pPr>
            <a:endParaRPr lang="es-MX" sz="2500" dirty="0">
              <a:latin typeface="Arial" pitchFamily="34" charset="0"/>
            </a:endParaRPr>
          </a:p>
          <a:p>
            <a:pPr algn="just">
              <a:spcBef>
                <a:spcPct val="50000"/>
              </a:spcBef>
            </a:pPr>
            <a:r>
              <a:rPr lang="es-MX" sz="2500" dirty="0">
                <a:latin typeface="Arial" pitchFamily="34" charset="0"/>
              </a:rPr>
              <a:t>Porcentaje de </a:t>
            </a:r>
            <a:r>
              <a:rPr lang="es-MX" sz="2500" u="sng" dirty="0">
                <a:latin typeface="Arial" pitchFamily="34" charset="0"/>
              </a:rPr>
              <a:t>solicitudes respondidas</a:t>
            </a:r>
            <a:r>
              <a:rPr lang="es-MX" sz="2500" dirty="0">
                <a:latin typeface="Arial" pitchFamily="34" charset="0"/>
              </a:rPr>
              <a:t> respecto de las </a:t>
            </a:r>
            <a:r>
              <a:rPr lang="es-MX" sz="2500" u="sng" dirty="0">
                <a:latin typeface="Arial" pitchFamily="34" charset="0"/>
              </a:rPr>
              <a:t>solicitudes ingresadas</a:t>
            </a:r>
          </a:p>
          <a:p>
            <a:pPr algn="just">
              <a:spcBef>
                <a:spcPct val="50000"/>
              </a:spcBef>
            </a:pPr>
            <a:endParaRPr lang="es-MX" sz="2500" dirty="0" smtClean="0">
              <a:solidFill>
                <a:srgbClr val="0070C0"/>
              </a:solidFill>
              <a:latin typeface="Arial" pitchFamily="34" charset="0"/>
            </a:endParaRPr>
          </a:p>
          <a:p>
            <a:pPr algn="just">
              <a:spcBef>
                <a:spcPct val="50000"/>
              </a:spcBef>
            </a:pPr>
            <a:r>
              <a:rPr lang="es-MX" sz="2500" dirty="0">
                <a:solidFill>
                  <a:srgbClr val="0070C0"/>
                </a:solidFill>
                <a:latin typeface="Arial" pitchFamily="34" charset="0"/>
              </a:rPr>
              <a:t> </a:t>
            </a:r>
            <a:r>
              <a:rPr lang="es-MX" sz="2500" dirty="0" smtClean="0">
                <a:solidFill>
                  <a:srgbClr val="0070C0"/>
                </a:solidFill>
                <a:latin typeface="Arial" pitchFamily="34" charset="0"/>
              </a:rPr>
              <a:t>        Dos variables</a:t>
            </a:r>
          </a:p>
          <a:p>
            <a:pPr algn="just">
              <a:spcBef>
                <a:spcPct val="50000"/>
              </a:spcBef>
            </a:pPr>
            <a:endParaRPr lang="es-MX" sz="2500" dirty="0">
              <a:solidFill>
                <a:srgbClr val="FF0000"/>
              </a:solidFill>
              <a:latin typeface="Arial" pitchFamily="34" charset="0"/>
            </a:endParaRPr>
          </a:p>
          <a:p>
            <a:pPr algn="just">
              <a:spcBef>
                <a:spcPct val="50000"/>
              </a:spcBef>
            </a:pPr>
            <a:r>
              <a:rPr lang="es-MX" sz="2500" dirty="0" smtClean="0">
                <a:solidFill>
                  <a:srgbClr val="FF0000"/>
                </a:solidFill>
                <a:latin typeface="Arial" pitchFamily="34" charset="0"/>
              </a:rPr>
              <a:t>Variable </a:t>
            </a:r>
            <a:r>
              <a:rPr lang="es-MX" sz="2500" dirty="0">
                <a:solidFill>
                  <a:srgbClr val="FF0000"/>
                </a:solidFill>
                <a:latin typeface="Arial" pitchFamily="34" charset="0"/>
              </a:rPr>
              <a:t>1: solicitudes respondidas</a:t>
            </a:r>
            <a:r>
              <a:rPr lang="es-MX" sz="2500" dirty="0">
                <a:solidFill>
                  <a:srgbClr val="FE0000"/>
                </a:solidFill>
                <a:latin typeface="Arial" pitchFamily="34" charset="0"/>
              </a:rPr>
              <a:t>		</a:t>
            </a:r>
            <a:r>
              <a:rPr lang="es-MX" sz="2500" dirty="0" smtClean="0">
                <a:solidFill>
                  <a:srgbClr val="FE0000"/>
                </a:solidFill>
                <a:latin typeface="Arial" pitchFamily="34" charset="0"/>
              </a:rPr>
              <a:t>        Numerador</a:t>
            </a:r>
            <a:endParaRPr lang="es-MX" sz="2500" dirty="0">
              <a:latin typeface="Arial" pitchFamily="34" charset="0"/>
            </a:endParaRPr>
          </a:p>
          <a:p>
            <a:pPr algn="just">
              <a:spcBef>
                <a:spcPct val="50000"/>
              </a:spcBef>
            </a:pPr>
            <a:r>
              <a:rPr lang="es-MX" sz="2500" dirty="0">
                <a:solidFill>
                  <a:srgbClr val="008000"/>
                </a:solidFill>
                <a:latin typeface="Arial" pitchFamily="34" charset="0"/>
              </a:rPr>
              <a:t>Variable 2: solicitudes ingresadas</a:t>
            </a:r>
            <a:r>
              <a:rPr lang="es-MX" sz="2000" dirty="0">
                <a:solidFill>
                  <a:srgbClr val="038941"/>
                </a:solidFill>
                <a:latin typeface="Arial" pitchFamily="34" charset="0"/>
              </a:rPr>
              <a:t>		</a:t>
            </a:r>
            <a:r>
              <a:rPr lang="es-MX" sz="2000" dirty="0" smtClean="0">
                <a:solidFill>
                  <a:srgbClr val="038941"/>
                </a:solidFill>
                <a:latin typeface="Arial" pitchFamily="34" charset="0"/>
              </a:rPr>
              <a:t>        Denominador</a:t>
            </a:r>
            <a:endParaRPr lang="es-MX" sz="2000" dirty="0">
              <a:latin typeface="Arial" pitchFamily="34" charset="0"/>
            </a:endParaRPr>
          </a:p>
          <a:p>
            <a:pPr>
              <a:spcBef>
                <a:spcPct val="50000"/>
              </a:spcBef>
            </a:pPr>
            <a:endParaRPr lang="es-MX" sz="2000" dirty="0">
              <a:latin typeface="Arial" pitchFamily="34" charset="0"/>
            </a:endParaRPr>
          </a:p>
        </p:txBody>
      </p:sp>
    </p:spTree>
    <p:extLst>
      <p:ext uri="{BB962C8B-B14F-4D97-AF65-F5344CB8AC3E}">
        <p14:creationId xmlns:p14="http://schemas.microsoft.com/office/powerpoint/2010/main" val="2118471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458788"/>
            <a:ext cx="8460432" cy="250470"/>
          </a:xfrm>
        </p:spPr>
        <p:txBody>
          <a:bodyPr>
            <a:noAutofit/>
          </a:bodyPr>
          <a:lstStyle/>
          <a:p>
            <a:pPr marL="0" indent="0" algn="ctr">
              <a:buNone/>
            </a:pPr>
            <a:r>
              <a:rPr lang="es-MX" sz="3500" b="1" dirty="0" smtClean="0">
                <a:latin typeface="Apple Chancery" charset="0"/>
                <a:ea typeface="Apple Chancery" charset="0"/>
                <a:cs typeface="Apple Chancery" charset="0"/>
              </a:rPr>
              <a:t>Fórmula del cálculo del indicador</a:t>
            </a:r>
          </a:p>
        </p:txBody>
      </p:sp>
      <p:sp>
        <p:nvSpPr>
          <p:cNvPr id="15" name="Text Box 2"/>
          <p:cNvSpPr txBox="1">
            <a:spLocks noChangeArrowheads="1"/>
          </p:cNvSpPr>
          <p:nvPr/>
        </p:nvSpPr>
        <p:spPr bwMode="auto">
          <a:xfrm>
            <a:off x="1000125" y="1500188"/>
            <a:ext cx="7345363" cy="3949700"/>
          </a:xfrm>
          <a:prstGeom prst="rect">
            <a:avLst/>
          </a:prstGeom>
          <a:noFill/>
          <a:ln w="9525">
            <a:noFill/>
            <a:miter lim="800000"/>
            <a:headEnd/>
            <a:tailEnd/>
          </a:ln>
        </p:spPr>
        <p:txBody>
          <a:bodyPr>
            <a:spAutoFit/>
          </a:bodyPr>
          <a:lstStyle/>
          <a:p>
            <a:pPr>
              <a:spcBef>
                <a:spcPct val="50000"/>
              </a:spcBef>
            </a:pPr>
            <a:endParaRPr lang="es-MX" sz="2200" dirty="0">
              <a:latin typeface="Arial" pitchFamily="34" charset="0"/>
            </a:endParaRPr>
          </a:p>
          <a:p>
            <a:pPr>
              <a:spcBef>
                <a:spcPct val="50000"/>
              </a:spcBef>
            </a:pPr>
            <a:r>
              <a:rPr lang="es-MX" sz="2200" dirty="0">
                <a:latin typeface="Arial" pitchFamily="34" charset="0"/>
              </a:rPr>
              <a:t>  </a:t>
            </a:r>
            <a:r>
              <a:rPr lang="es-MX" sz="2200" dirty="0">
                <a:solidFill>
                  <a:srgbClr val="F80000"/>
                </a:solidFill>
                <a:latin typeface="Arial" pitchFamily="34" charset="0"/>
              </a:rPr>
              <a:t>Numerador</a:t>
            </a:r>
            <a:endParaRPr lang="es-MX" sz="2200" dirty="0">
              <a:latin typeface="Arial" pitchFamily="34" charset="0"/>
            </a:endParaRPr>
          </a:p>
          <a:p>
            <a:pPr>
              <a:spcBef>
                <a:spcPct val="50000"/>
              </a:spcBef>
            </a:pPr>
            <a:r>
              <a:rPr lang="es-MX" sz="2200" dirty="0">
                <a:solidFill>
                  <a:srgbClr val="038941"/>
                </a:solidFill>
                <a:latin typeface="Arial" pitchFamily="34" charset="0"/>
              </a:rPr>
              <a:t>Denominador</a:t>
            </a:r>
            <a:endParaRPr lang="es-MX" sz="2200" dirty="0">
              <a:latin typeface="Arial" pitchFamily="34" charset="0"/>
            </a:endParaRPr>
          </a:p>
          <a:p>
            <a:pPr>
              <a:spcBef>
                <a:spcPct val="50000"/>
              </a:spcBef>
            </a:pPr>
            <a:endParaRPr lang="es-MX" sz="2200" dirty="0">
              <a:latin typeface="Arial" pitchFamily="34" charset="0"/>
            </a:endParaRPr>
          </a:p>
          <a:p>
            <a:pPr>
              <a:spcBef>
                <a:spcPct val="50000"/>
              </a:spcBef>
            </a:pPr>
            <a:endParaRPr lang="es-MX" sz="2200" dirty="0">
              <a:latin typeface="Arial" pitchFamily="34" charset="0"/>
            </a:endParaRPr>
          </a:p>
          <a:p>
            <a:pPr>
              <a:spcBef>
                <a:spcPct val="50000"/>
              </a:spcBef>
            </a:pPr>
            <a:r>
              <a:rPr lang="es-MX" sz="2200" dirty="0">
                <a:solidFill>
                  <a:srgbClr val="FF0000"/>
                </a:solidFill>
                <a:latin typeface="Arial" pitchFamily="34" charset="0"/>
              </a:rPr>
              <a:t>Total de solicitudes respondidas en el año t</a:t>
            </a:r>
          </a:p>
          <a:p>
            <a:pPr>
              <a:spcBef>
                <a:spcPct val="50000"/>
              </a:spcBef>
            </a:pPr>
            <a:r>
              <a:rPr lang="es-MX" sz="2200" dirty="0">
                <a:solidFill>
                  <a:srgbClr val="008000"/>
                </a:solidFill>
                <a:latin typeface="Arial" pitchFamily="34" charset="0"/>
              </a:rPr>
              <a:t>Total de solicitudes ingresadas en el año t</a:t>
            </a:r>
          </a:p>
          <a:p>
            <a:pPr>
              <a:spcBef>
                <a:spcPct val="50000"/>
              </a:spcBef>
            </a:pPr>
            <a:endParaRPr lang="es-MX" sz="2200" dirty="0">
              <a:latin typeface="Arial" pitchFamily="34" charset="0"/>
            </a:endParaRPr>
          </a:p>
        </p:txBody>
      </p:sp>
      <p:sp>
        <p:nvSpPr>
          <p:cNvPr id="16" name="AutoShape 3"/>
          <p:cNvSpPr>
            <a:spLocks/>
          </p:cNvSpPr>
          <p:nvPr/>
        </p:nvSpPr>
        <p:spPr bwMode="auto">
          <a:xfrm>
            <a:off x="827088" y="1957388"/>
            <a:ext cx="73025" cy="1008062"/>
          </a:xfrm>
          <a:prstGeom prst="leftBracket">
            <a:avLst>
              <a:gd name="adj" fmla="val 115036"/>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0" hangingPunct="0"/>
            <a:endParaRPr lang="es-CL">
              <a:solidFill>
                <a:schemeClr val="bg2"/>
              </a:solidFill>
              <a:latin typeface="Arial" pitchFamily="34" charset="0"/>
            </a:endParaRPr>
          </a:p>
        </p:txBody>
      </p:sp>
      <p:sp>
        <p:nvSpPr>
          <p:cNvPr id="17" name="AutoShape 4"/>
          <p:cNvSpPr>
            <a:spLocks/>
          </p:cNvSpPr>
          <p:nvPr/>
        </p:nvSpPr>
        <p:spPr bwMode="auto">
          <a:xfrm>
            <a:off x="2786063" y="1957388"/>
            <a:ext cx="71437" cy="1006475"/>
          </a:xfrm>
          <a:prstGeom prst="rightBracket">
            <a:avLst>
              <a:gd name="adj" fmla="val 117408"/>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0" hangingPunct="0"/>
            <a:endParaRPr lang="es-CL">
              <a:solidFill>
                <a:schemeClr val="bg2"/>
              </a:solidFill>
              <a:latin typeface="Arial" pitchFamily="34" charset="0"/>
            </a:endParaRPr>
          </a:p>
        </p:txBody>
      </p:sp>
      <p:sp>
        <p:nvSpPr>
          <p:cNvPr id="18" name="Line 5"/>
          <p:cNvSpPr>
            <a:spLocks noChangeShapeType="1"/>
          </p:cNvSpPr>
          <p:nvPr/>
        </p:nvSpPr>
        <p:spPr bwMode="auto">
          <a:xfrm>
            <a:off x="1116013" y="2457450"/>
            <a:ext cx="15113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s-MX"/>
          </a:p>
        </p:txBody>
      </p:sp>
      <p:sp>
        <p:nvSpPr>
          <p:cNvPr id="19" name="Text Box 6"/>
          <p:cNvSpPr txBox="1">
            <a:spLocks noChangeArrowheads="1"/>
          </p:cNvSpPr>
          <p:nvPr/>
        </p:nvSpPr>
        <p:spPr bwMode="auto">
          <a:xfrm>
            <a:off x="2824163" y="2243138"/>
            <a:ext cx="717550" cy="366712"/>
          </a:xfrm>
          <a:prstGeom prst="rect">
            <a:avLst/>
          </a:prstGeom>
          <a:noFill/>
          <a:ln w="9525">
            <a:noFill/>
            <a:miter lim="800000"/>
            <a:headEnd/>
            <a:tailEnd/>
          </a:ln>
        </p:spPr>
        <p:txBody>
          <a:bodyPr wrap="none">
            <a:spAutoFit/>
          </a:bodyPr>
          <a:lstStyle/>
          <a:p>
            <a:r>
              <a:rPr lang="es-MX" sz="1800" b="1" dirty="0">
                <a:latin typeface="Arial" pitchFamily="34" charset="0"/>
              </a:rPr>
              <a:t>* 100</a:t>
            </a:r>
          </a:p>
        </p:txBody>
      </p:sp>
      <p:sp>
        <p:nvSpPr>
          <p:cNvPr id="20" name="AutoShape 7"/>
          <p:cNvSpPr>
            <a:spLocks/>
          </p:cNvSpPr>
          <p:nvPr/>
        </p:nvSpPr>
        <p:spPr bwMode="auto">
          <a:xfrm>
            <a:off x="827088" y="4006850"/>
            <a:ext cx="73025" cy="1008063"/>
          </a:xfrm>
          <a:prstGeom prst="leftBracket">
            <a:avLst>
              <a:gd name="adj" fmla="val 115036"/>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0" hangingPunct="0"/>
            <a:endParaRPr lang="es-CL">
              <a:latin typeface="Arial" pitchFamily="34" charset="0"/>
            </a:endParaRPr>
          </a:p>
        </p:txBody>
      </p:sp>
      <p:sp>
        <p:nvSpPr>
          <p:cNvPr id="21" name="AutoShape 8"/>
          <p:cNvSpPr>
            <a:spLocks/>
          </p:cNvSpPr>
          <p:nvPr/>
        </p:nvSpPr>
        <p:spPr bwMode="auto">
          <a:xfrm>
            <a:off x="6715125" y="3929063"/>
            <a:ext cx="71438" cy="1006475"/>
          </a:xfrm>
          <a:prstGeom prst="rightBracket">
            <a:avLst>
              <a:gd name="adj" fmla="val 117407"/>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0" hangingPunct="0"/>
            <a:endParaRPr lang="es-CL">
              <a:latin typeface="Arial" pitchFamily="34" charset="0"/>
            </a:endParaRPr>
          </a:p>
        </p:txBody>
      </p:sp>
      <p:sp>
        <p:nvSpPr>
          <p:cNvPr id="22" name="Line 9"/>
          <p:cNvSpPr>
            <a:spLocks noChangeShapeType="1"/>
          </p:cNvSpPr>
          <p:nvPr/>
        </p:nvSpPr>
        <p:spPr bwMode="auto">
          <a:xfrm>
            <a:off x="1357313" y="4500563"/>
            <a:ext cx="467995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s-MX"/>
          </a:p>
        </p:txBody>
      </p:sp>
      <p:sp>
        <p:nvSpPr>
          <p:cNvPr id="23" name="Text Box 10"/>
          <p:cNvSpPr txBox="1">
            <a:spLocks noChangeArrowheads="1"/>
          </p:cNvSpPr>
          <p:nvPr/>
        </p:nvSpPr>
        <p:spPr bwMode="auto">
          <a:xfrm>
            <a:off x="6854825" y="4286250"/>
            <a:ext cx="717550" cy="366713"/>
          </a:xfrm>
          <a:prstGeom prst="rect">
            <a:avLst/>
          </a:prstGeom>
          <a:noFill/>
          <a:ln w="9525">
            <a:noFill/>
            <a:miter lim="800000"/>
            <a:headEnd/>
            <a:tailEnd/>
          </a:ln>
        </p:spPr>
        <p:txBody>
          <a:bodyPr wrap="none">
            <a:spAutoFit/>
          </a:bodyPr>
          <a:lstStyle/>
          <a:p>
            <a:r>
              <a:rPr lang="es-MX" sz="1800" b="1" dirty="0">
                <a:latin typeface="Arial" pitchFamily="34" charset="0"/>
              </a:rPr>
              <a:t>* 100</a:t>
            </a:r>
          </a:p>
        </p:txBody>
      </p:sp>
    </p:spTree>
    <p:extLst>
      <p:ext uri="{BB962C8B-B14F-4D97-AF65-F5344CB8AC3E}">
        <p14:creationId xmlns:p14="http://schemas.microsoft.com/office/powerpoint/2010/main" val="134636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6631"/>
            <a:ext cx="8748464" cy="296309"/>
          </a:xfrm>
        </p:spPr>
        <p:txBody>
          <a:bodyPr>
            <a:noAutofit/>
          </a:bodyPr>
          <a:lstStyle/>
          <a:p>
            <a:pPr marL="0" indent="0" algn="ctr">
              <a:buNone/>
            </a:pPr>
            <a:r>
              <a:rPr lang="es-MX" sz="3500" b="1" dirty="0" smtClean="0">
                <a:latin typeface="Apple Chancery" charset="0"/>
                <a:ea typeface="Apple Chancery" charset="0"/>
                <a:cs typeface="Apple Chancery" charset="0"/>
              </a:rPr>
              <a:t>Recomendaciones sobre indicadores</a:t>
            </a:r>
          </a:p>
        </p:txBody>
      </p:sp>
      <p:sp>
        <p:nvSpPr>
          <p:cNvPr id="5" name="2 Marcador de contenido"/>
          <p:cNvSpPr txBox="1">
            <a:spLocks/>
          </p:cNvSpPr>
          <p:nvPr/>
        </p:nvSpPr>
        <p:spPr>
          <a:xfrm>
            <a:off x="971600" y="1052736"/>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800" dirty="0"/>
              <a:t>Deben utilizarse los necesarios y suficientes para evaluar el logro del objetivo (lógica horizontal).</a:t>
            </a:r>
          </a:p>
          <a:p>
            <a:pPr algn="just"/>
            <a:r>
              <a:rPr lang="es-ES" sz="2800" dirty="0"/>
              <a:t>Pueden requerirse varios indicadores por objetivo para medir distintos aspectos del logro de éste (eficacia, eficiencia, calidad).</a:t>
            </a:r>
          </a:p>
          <a:p>
            <a:pPr algn="just"/>
            <a:r>
              <a:rPr lang="es-ES" sz="2800" dirty="0"/>
              <a:t>Puede ser necesario más de un indicador de cada tipo (aporte marginal).</a:t>
            </a:r>
          </a:p>
          <a:p>
            <a:pPr algn="just"/>
            <a:r>
              <a:rPr lang="es-ES" sz="2800" dirty="0"/>
              <a:t> Si los impactos se producirán a muy largo plazo o si el costo de estimar el indicador es muy alto, es mejor buscar indicadores </a:t>
            </a:r>
            <a:r>
              <a:rPr lang="es-ES" altLang="es-ES" sz="2800" dirty="0"/>
              <a:t>“</a:t>
            </a:r>
            <a:r>
              <a:rPr lang="es-ES" sz="2800" dirty="0"/>
              <a:t>Proxy</a:t>
            </a:r>
            <a:r>
              <a:rPr lang="es-ES" altLang="es-ES" sz="2800" dirty="0"/>
              <a:t>”</a:t>
            </a:r>
            <a:r>
              <a:rPr lang="es-ES" sz="2800" dirty="0"/>
              <a:t> (economía).</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755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7"/>
            <a:ext cx="8964488" cy="332313"/>
          </a:xfrm>
        </p:spPr>
        <p:txBody>
          <a:bodyPr>
            <a:noAutofit/>
          </a:bodyPr>
          <a:lstStyle/>
          <a:p>
            <a:pPr marL="0" indent="0" algn="ctr">
              <a:buNone/>
            </a:pPr>
            <a:r>
              <a:rPr lang="es-MX" sz="3500" b="1" dirty="0" smtClean="0">
                <a:latin typeface="Apple Chancery" charset="0"/>
                <a:ea typeface="Apple Chancery" charset="0"/>
                <a:cs typeface="Apple Chancery" charset="0"/>
              </a:rPr>
              <a:t>Medios de verificación</a:t>
            </a:r>
          </a:p>
        </p:txBody>
      </p:sp>
      <p:sp>
        <p:nvSpPr>
          <p:cNvPr id="5" name="2 Marcador de contenido"/>
          <p:cNvSpPr txBox="1">
            <a:spLocks/>
          </p:cNvSpPr>
          <p:nvPr/>
        </p:nvSpPr>
        <p:spPr>
          <a:xfrm>
            <a:off x="467544" y="825882"/>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500"/>
              </a:spcBef>
              <a:spcAft>
                <a:spcPts val="500"/>
              </a:spcAft>
            </a:pPr>
            <a:r>
              <a:rPr lang="es-MX" sz="2800" dirty="0"/>
              <a:t>¿Cómo obtenemos la evidencia?</a:t>
            </a:r>
            <a:endParaRPr lang="es-ES" sz="2800" dirty="0"/>
          </a:p>
          <a:p>
            <a:pPr>
              <a:lnSpc>
                <a:spcPct val="110000"/>
              </a:lnSpc>
              <a:spcBef>
                <a:spcPts val="500"/>
              </a:spcBef>
              <a:spcAft>
                <a:spcPts val="500"/>
              </a:spcAft>
            </a:pPr>
            <a:r>
              <a:rPr lang="es-ES" sz="2800" dirty="0" smtClean="0"/>
              <a:t>Son </a:t>
            </a:r>
            <a:r>
              <a:rPr lang="es-ES" sz="2800" dirty="0"/>
              <a:t>las </a:t>
            </a:r>
            <a:r>
              <a:rPr lang="es-ES" sz="2800" b="1" dirty="0">
                <a:solidFill>
                  <a:srgbClr val="FF0000"/>
                </a:solidFill>
              </a:rPr>
              <a:t>fuentes de información </a:t>
            </a:r>
            <a:r>
              <a:rPr lang="es-ES" sz="2800" dirty="0"/>
              <a:t>que se pueden utilizar </a:t>
            </a:r>
            <a:r>
              <a:rPr lang="es-ES" sz="2800" b="1" dirty="0">
                <a:solidFill>
                  <a:srgbClr val="FF0000"/>
                </a:solidFill>
              </a:rPr>
              <a:t>para verificar el logro </a:t>
            </a:r>
            <a:r>
              <a:rPr lang="es-ES" sz="2800" dirty="0"/>
              <a:t>de los objetivos (cálculo de los indicadores).</a:t>
            </a:r>
          </a:p>
          <a:p>
            <a:pPr>
              <a:lnSpc>
                <a:spcPct val="110000"/>
              </a:lnSpc>
            </a:pPr>
            <a:r>
              <a:rPr lang="es-ES" sz="2800" dirty="0"/>
              <a:t>Debe identificarse un medio de verificación para cada una de las variables que hacen parte de la fórmula de cálculo del indicador.</a:t>
            </a:r>
          </a:p>
          <a:p>
            <a:r>
              <a:rPr lang="es-ES" sz="2800" dirty="0"/>
              <a:t>La información debe estar disponible para quién la solicite (transparencia).</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095" y="5301208"/>
            <a:ext cx="4320480" cy="131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16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7068" y="116632"/>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Medios de verificación</a:t>
            </a:r>
          </a:p>
        </p:txBody>
      </p:sp>
      <p:sp>
        <p:nvSpPr>
          <p:cNvPr id="5" name="2 Marcador de contenido"/>
          <p:cNvSpPr txBox="1">
            <a:spLocks/>
          </p:cNvSpPr>
          <p:nvPr/>
        </p:nvSpPr>
        <p:spPr>
          <a:xfrm>
            <a:off x="683568" y="1052736"/>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500"/>
              </a:spcBef>
              <a:spcAft>
                <a:spcPts val="500"/>
              </a:spcAft>
            </a:pPr>
            <a:r>
              <a:rPr lang="es-ES" dirty="0"/>
              <a:t>Pueden incluir:</a:t>
            </a:r>
          </a:p>
          <a:p>
            <a:pPr lvl="1">
              <a:lnSpc>
                <a:spcPct val="80000"/>
              </a:lnSpc>
              <a:spcBef>
                <a:spcPts val="500"/>
              </a:spcBef>
              <a:spcAft>
                <a:spcPts val="500"/>
              </a:spcAft>
            </a:pPr>
            <a:r>
              <a:rPr lang="es-ES" dirty="0"/>
              <a:t>Estadísticas propias o externas</a:t>
            </a:r>
          </a:p>
          <a:p>
            <a:pPr lvl="1">
              <a:lnSpc>
                <a:spcPct val="80000"/>
              </a:lnSpc>
              <a:spcBef>
                <a:spcPts val="500"/>
              </a:spcBef>
              <a:spcAft>
                <a:spcPts val="500"/>
              </a:spcAft>
            </a:pPr>
            <a:r>
              <a:rPr lang="es-ES" dirty="0"/>
              <a:t>Material publicado por el programa u otras entidades</a:t>
            </a:r>
          </a:p>
          <a:p>
            <a:pPr lvl="1">
              <a:lnSpc>
                <a:spcPct val="80000"/>
              </a:lnSpc>
              <a:spcBef>
                <a:spcPts val="500"/>
              </a:spcBef>
              <a:spcAft>
                <a:spcPts val="500"/>
              </a:spcAft>
            </a:pPr>
            <a:r>
              <a:rPr lang="es-ES" dirty="0"/>
              <a:t>Informes fruto de inspección visual en terreno</a:t>
            </a:r>
          </a:p>
          <a:p>
            <a:pPr lvl="1">
              <a:lnSpc>
                <a:spcPct val="80000"/>
              </a:lnSpc>
              <a:spcBef>
                <a:spcPts val="500"/>
              </a:spcBef>
              <a:spcAft>
                <a:spcPts val="500"/>
              </a:spcAft>
            </a:pPr>
            <a:r>
              <a:rPr lang="es-ES" dirty="0"/>
              <a:t>Encuestas aplicadas por el programa o externas.</a:t>
            </a:r>
          </a:p>
          <a:p>
            <a:pPr lvl="1">
              <a:lnSpc>
                <a:spcPct val="80000"/>
              </a:lnSpc>
              <a:spcBef>
                <a:spcPts val="500"/>
              </a:spcBef>
              <a:spcAft>
                <a:spcPts val="500"/>
              </a:spcAft>
            </a:pPr>
            <a:r>
              <a:rPr lang="es-ES" dirty="0"/>
              <a:t>Registros contables</a:t>
            </a:r>
          </a:p>
          <a:p>
            <a:pPr lvl="1">
              <a:lnSpc>
                <a:spcPct val="80000"/>
              </a:lnSpc>
              <a:spcBef>
                <a:spcPts val="500"/>
              </a:spcBef>
              <a:spcAft>
                <a:spcPts val="500"/>
              </a:spcAft>
            </a:pPr>
            <a:r>
              <a:rPr lang="es-ES" dirty="0"/>
              <a:t>Bases de datos</a:t>
            </a:r>
          </a:p>
          <a:p>
            <a:pPr>
              <a:lnSpc>
                <a:spcPct val="80000"/>
              </a:lnSpc>
              <a:spcBef>
                <a:spcPts val="500"/>
              </a:spcBef>
              <a:spcAft>
                <a:spcPts val="500"/>
              </a:spcAft>
            </a:pPr>
            <a:r>
              <a:rPr lang="es-ES" dirty="0"/>
              <a:t>Siempre identificados con claridad</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032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7"/>
            <a:ext cx="8686800" cy="332313"/>
          </a:xfrm>
        </p:spPr>
        <p:txBody>
          <a:bodyPr>
            <a:noAutofit/>
          </a:bodyPr>
          <a:lstStyle/>
          <a:p>
            <a:pPr marL="0" indent="0" algn="ctr">
              <a:buNone/>
            </a:pPr>
            <a:r>
              <a:rPr lang="es-MX" sz="3500" b="1" dirty="0" smtClean="0">
                <a:latin typeface="Apple Chancery" charset="0"/>
                <a:ea typeface="Apple Chancery" charset="0"/>
                <a:cs typeface="Apple Chancery" charset="0"/>
              </a:rPr>
              <a:t>Recomendaciones Medios de verificación</a:t>
            </a:r>
          </a:p>
        </p:txBody>
      </p:sp>
      <p:sp>
        <p:nvSpPr>
          <p:cNvPr id="5" name="2 Marcador de contenido"/>
          <p:cNvSpPr txBox="1">
            <a:spLocks/>
          </p:cNvSpPr>
          <p:nvPr/>
        </p:nvSpPr>
        <p:spPr>
          <a:xfrm>
            <a:off x="457200" y="1600200"/>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_tradnl" dirty="0"/>
              <a:t>Si falta información será necesario incluir actividades para obtenerla.</a:t>
            </a:r>
          </a:p>
          <a:p>
            <a:pPr algn="just"/>
            <a:r>
              <a:rPr lang="es-ES_tradnl" dirty="0"/>
              <a:t>Si no se puede conseguir la información, habrá que cambiar el indicador (usar </a:t>
            </a:r>
            <a:r>
              <a:rPr lang="es-ES_tradnl" altLang="es-ES" dirty="0"/>
              <a:t>“</a:t>
            </a:r>
            <a:r>
              <a:rPr lang="es-ES_tradnl" dirty="0"/>
              <a:t>proxy</a:t>
            </a:r>
            <a:r>
              <a:rPr lang="es-ES_tradnl" altLang="es-ES" dirty="0"/>
              <a:t>”</a:t>
            </a:r>
            <a:r>
              <a:rPr lang="es-ES_tradnl" dirty="0"/>
              <a:t>).</a:t>
            </a:r>
          </a:p>
          <a:p>
            <a:pPr algn="just"/>
            <a:r>
              <a:rPr lang="es-ES_tradnl" dirty="0"/>
              <a:t>Si hay más de una fuente de información, verificar la consistencia de los datos.</a:t>
            </a:r>
          </a:p>
          <a:p>
            <a:pPr algn="just"/>
            <a:r>
              <a:rPr lang="es-ES_tradnl" dirty="0"/>
              <a:t>Medios de verificación deben ser acordados con los involucrados. </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886700" cy="1325563"/>
          </a:xfrm>
        </p:spPr>
        <p:txBody>
          <a:bodyPr>
            <a:normAutofit/>
          </a:bodyPr>
          <a:lstStyle/>
          <a:p>
            <a:pPr algn="ctr"/>
            <a:r>
              <a:rPr lang="es-ES_tradnl" sz="3500" b="1" dirty="0" smtClean="0"/>
              <a:t>PLANEACI</a:t>
            </a:r>
            <a:r>
              <a:rPr lang="es-ES" sz="3500" b="1" dirty="0" smtClean="0"/>
              <a:t>ÓN</a:t>
            </a:r>
            <a:br>
              <a:rPr lang="es-ES" sz="3500" b="1" dirty="0" smtClean="0"/>
            </a:br>
            <a:r>
              <a:rPr lang="es-ES" sz="3500" b="1" dirty="0" smtClean="0"/>
              <a:t>PLAN DE DESARROLLO ESTATAL</a:t>
            </a:r>
            <a:endParaRPr lang="es-ES_tradnl" sz="3500" b="1" dirty="0"/>
          </a:p>
        </p:txBody>
      </p:sp>
      <p:sp>
        <p:nvSpPr>
          <p:cNvPr id="3" name="CuadroTexto 2"/>
          <p:cNvSpPr txBox="1"/>
          <p:nvPr/>
        </p:nvSpPr>
        <p:spPr>
          <a:xfrm>
            <a:off x="1588168" y="2005263"/>
            <a:ext cx="184731" cy="369332"/>
          </a:xfrm>
          <a:prstGeom prst="rect">
            <a:avLst/>
          </a:prstGeom>
          <a:noFill/>
        </p:spPr>
        <p:txBody>
          <a:bodyPr wrap="none" rtlCol="0">
            <a:spAutoFit/>
          </a:bodyPr>
          <a:lstStyle/>
          <a:p>
            <a:endParaRPr lang="es-ES_tradnl" dirty="0"/>
          </a:p>
        </p:txBody>
      </p:sp>
      <p:sp>
        <p:nvSpPr>
          <p:cNvPr id="9" name="CuadroTexto 8"/>
          <p:cNvSpPr txBox="1"/>
          <p:nvPr/>
        </p:nvSpPr>
        <p:spPr>
          <a:xfrm>
            <a:off x="323528" y="1325563"/>
            <a:ext cx="8640960" cy="6278642"/>
          </a:xfrm>
          <a:prstGeom prst="rect">
            <a:avLst/>
          </a:prstGeom>
          <a:noFill/>
        </p:spPr>
        <p:txBody>
          <a:bodyPr wrap="square" rtlCol="0">
            <a:spAutoFit/>
          </a:bodyPr>
          <a:lstStyle/>
          <a:p>
            <a:pPr fontAlgn="ctr"/>
            <a:r>
              <a:rPr lang="es-ES_tradnl" sz="2000" b="1" dirty="0" smtClean="0"/>
              <a:t>LÍNEAS DE ACCIÓN: </a:t>
            </a:r>
          </a:p>
          <a:p>
            <a:pPr fontAlgn="ctr"/>
            <a:r>
              <a:rPr lang="es-ES_tradnl" dirty="0" smtClean="0"/>
              <a:t>Gestionar recursos fiscales para fortalecer los </a:t>
            </a:r>
            <a:r>
              <a:rPr lang="es-ES_tradnl" b="1" dirty="0" smtClean="0">
                <a:solidFill>
                  <a:srgbClr val="FF0000"/>
                </a:solidFill>
              </a:rPr>
              <a:t>cuerpos de seguridad pública </a:t>
            </a:r>
            <a:r>
              <a:rPr lang="es-ES_tradnl" dirty="0" smtClean="0"/>
              <a:t>en la lucha contra la delincuencia y las acciones en materia de previsión social.</a:t>
            </a:r>
          </a:p>
          <a:p>
            <a:pPr fontAlgn="ctr"/>
            <a:endParaRPr lang="es-ES_tradnl" dirty="0" smtClean="0"/>
          </a:p>
          <a:p>
            <a:pPr fontAlgn="ctr"/>
            <a:r>
              <a:rPr lang="es-ES_tradnl" sz="2000" b="1" dirty="0" smtClean="0"/>
              <a:t>LÍNEAS </a:t>
            </a:r>
            <a:r>
              <a:rPr lang="es-ES_tradnl" sz="2000" b="1" dirty="0"/>
              <a:t>DE ACCIÓN: </a:t>
            </a:r>
          </a:p>
          <a:p>
            <a:pPr fontAlgn="ctr"/>
            <a:r>
              <a:rPr lang="es-ES_tradnl" dirty="0"/>
              <a:t>Fomentar la </a:t>
            </a:r>
            <a:r>
              <a:rPr lang="es-ES_tradnl" b="1" dirty="0">
                <a:solidFill>
                  <a:srgbClr val="FF0000"/>
                </a:solidFill>
              </a:rPr>
              <a:t>capacitación y profesionalización de los cuerpos de Seguridad Pública Estatal y municipales.</a:t>
            </a:r>
          </a:p>
          <a:p>
            <a:pPr fontAlgn="ctr"/>
            <a:endParaRPr lang="es-ES_tradnl" dirty="0" smtClean="0"/>
          </a:p>
          <a:p>
            <a:pPr fontAlgn="ctr"/>
            <a:r>
              <a:rPr lang="es-ES_tradnl" dirty="0" smtClean="0"/>
              <a:t>Promover </a:t>
            </a:r>
            <a:r>
              <a:rPr lang="es-ES_tradnl" b="1" dirty="0">
                <a:solidFill>
                  <a:srgbClr val="FF0000"/>
                </a:solidFill>
              </a:rPr>
              <a:t>la capacitación y profesionalización del personal de la Procuraduría General de Justicia del Estado (Ministerios Públicos, Auxiliares de Ministerios Públicos, Peritos y Policía Ministerial).</a:t>
            </a:r>
          </a:p>
          <a:p>
            <a:pPr fontAlgn="ctr"/>
            <a:r>
              <a:rPr lang="es-ES_tradnl" dirty="0"/>
              <a:t> </a:t>
            </a:r>
          </a:p>
          <a:p>
            <a:pPr fontAlgn="ctr"/>
            <a:r>
              <a:rPr lang="es-ES_tradnl" sz="2000" b="1" dirty="0"/>
              <a:t>Protección Civil para la Seguridad de la Sociedad</a:t>
            </a:r>
          </a:p>
          <a:p>
            <a:pPr fontAlgn="ctr"/>
            <a:r>
              <a:rPr lang="es-ES_tradnl" dirty="0"/>
              <a:t>Actualización de los Atlas de Riesgo del Estado</a:t>
            </a:r>
          </a:p>
          <a:p>
            <a:pPr fontAlgn="ctr"/>
            <a:r>
              <a:rPr lang="es-ES_tradnl" dirty="0"/>
              <a:t>Nuevos Programas de Protección Civil</a:t>
            </a:r>
          </a:p>
          <a:p>
            <a:pPr fontAlgn="ctr"/>
            <a:r>
              <a:rPr lang="es-ES_tradnl" b="1" dirty="0">
                <a:solidFill>
                  <a:srgbClr val="FF0000"/>
                </a:solidFill>
              </a:rPr>
              <a:t>Promoción de la Cultura de la Protección Civil</a:t>
            </a:r>
          </a:p>
          <a:p>
            <a:pPr fontAlgn="ctr"/>
            <a:endParaRPr lang="es-ES_tradnl" dirty="0"/>
          </a:p>
          <a:p>
            <a:pPr fontAlgn="ctr"/>
            <a:endParaRPr lang="es-ES_tradnl" dirty="0" smtClean="0"/>
          </a:p>
          <a:p>
            <a:pPr fontAlgn="ctr"/>
            <a:endParaRPr lang="es-ES_tradnl" dirty="0"/>
          </a:p>
          <a:p>
            <a:pPr fontAlgn="ctr"/>
            <a:endParaRPr lang="es-ES_tradnl" dirty="0" smtClean="0"/>
          </a:p>
          <a:p>
            <a:pPr fontAlgn="ctr"/>
            <a:endParaRPr lang="es-ES_tradnl" dirty="0"/>
          </a:p>
          <a:p>
            <a:pPr fontAlgn="ctr"/>
            <a:endParaRPr lang="es-ES_tradnl" dirty="0" smtClean="0"/>
          </a:p>
        </p:txBody>
      </p:sp>
    </p:spTree>
    <p:extLst>
      <p:ext uri="{BB962C8B-B14F-4D97-AF65-F5344CB8AC3E}">
        <p14:creationId xmlns:p14="http://schemas.microsoft.com/office/powerpoint/2010/main" val="267407678"/>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692696"/>
            <a:ext cx="7884368" cy="287007"/>
          </a:xfrm>
        </p:spPr>
        <p:txBody>
          <a:bodyPr>
            <a:noAutofit/>
          </a:bodyPr>
          <a:lstStyle/>
          <a:p>
            <a:pPr marL="0" indent="0" algn="ctr">
              <a:buNone/>
            </a:pPr>
            <a:r>
              <a:rPr lang="es-MX" sz="4000" b="1" dirty="0" smtClean="0">
                <a:latin typeface="Apple Chancery" charset="0"/>
                <a:ea typeface="Apple Chancery" charset="0"/>
                <a:cs typeface="Apple Chancery" charset="0"/>
              </a:rPr>
              <a:t>Punto importante de revisión</a:t>
            </a:r>
          </a:p>
        </p:txBody>
      </p:sp>
      <p:sp>
        <p:nvSpPr>
          <p:cNvPr id="2" name="Rectángulo 1"/>
          <p:cNvSpPr/>
          <p:nvPr/>
        </p:nvSpPr>
        <p:spPr>
          <a:xfrm>
            <a:off x="179512" y="3068960"/>
            <a:ext cx="8712968" cy="2954655"/>
          </a:xfrm>
          <a:prstGeom prst="rect">
            <a:avLst/>
          </a:prstGeom>
        </p:spPr>
        <p:txBody>
          <a:bodyPr wrap="square">
            <a:spAutoFit/>
          </a:bodyPr>
          <a:lstStyle/>
          <a:p>
            <a:pPr marL="285750" indent="-285750" algn="just">
              <a:buFontTx/>
              <a:buChar char="-"/>
            </a:pPr>
            <a:r>
              <a:rPr lang="es-MX" sz="3200" b="1" dirty="0" smtClean="0"/>
              <a:t>Medios </a:t>
            </a:r>
            <a:r>
              <a:rPr lang="es-MX" sz="3200" b="1" dirty="0"/>
              <a:t>de verificación </a:t>
            </a:r>
            <a:r>
              <a:rPr lang="es-MX" sz="3200" dirty="0"/>
              <a:t>incluyen nombre o título de la fuente de información, fecha de </a:t>
            </a:r>
            <a:r>
              <a:rPr lang="es-MX" sz="3200" dirty="0" smtClean="0"/>
              <a:t>emisión y </a:t>
            </a:r>
            <a:r>
              <a:rPr lang="es-MX" sz="3200" dirty="0"/>
              <a:t>área responsable de </a:t>
            </a:r>
            <a:r>
              <a:rPr lang="es-MX" sz="3200" dirty="0" smtClean="0"/>
              <a:t>publicación</a:t>
            </a:r>
          </a:p>
          <a:p>
            <a:pPr algn="just"/>
            <a:endParaRPr lang="es-MX" dirty="0"/>
          </a:p>
          <a:p>
            <a:pPr algn="just"/>
            <a:endParaRPr lang="es-MX" dirty="0"/>
          </a:p>
          <a:p>
            <a:pPr algn="just"/>
            <a:endParaRPr lang="es-MX" dirty="0"/>
          </a:p>
          <a:p>
            <a:pPr algn="just"/>
            <a:endParaRPr lang="es-MX" dirty="0" smtClean="0"/>
          </a:p>
          <a:p>
            <a:pPr algn="just"/>
            <a:endParaRPr lang="es-MX" dirty="0" smtClean="0"/>
          </a:p>
        </p:txBody>
      </p:sp>
      <p:sp>
        <p:nvSpPr>
          <p:cNvPr id="4" name="CuadroTexto 3"/>
          <p:cNvSpPr txBox="1"/>
          <p:nvPr/>
        </p:nvSpPr>
        <p:spPr>
          <a:xfrm>
            <a:off x="5868144" y="1248774"/>
            <a:ext cx="2847574" cy="523220"/>
          </a:xfrm>
          <a:prstGeom prst="rect">
            <a:avLst/>
          </a:prstGeom>
          <a:noFill/>
        </p:spPr>
        <p:txBody>
          <a:bodyPr wrap="none" rtlCol="0">
            <a:spAutoFit/>
          </a:bodyPr>
          <a:lstStyle/>
          <a:p>
            <a:r>
              <a:rPr lang="es-ES_tradnl" sz="2800" dirty="0" smtClean="0">
                <a:solidFill>
                  <a:srgbClr val="FF0000"/>
                </a:solidFill>
              </a:rPr>
              <a:t>EJERCICIO N</a:t>
            </a:r>
            <a:r>
              <a:rPr lang="es-ES" sz="2800" dirty="0" smtClean="0">
                <a:solidFill>
                  <a:srgbClr val="FF0000"/>
                </a:solidFill>
              </a:rPr>
              <a:t>ÚM. 4</a:t>
            </a:r>
            <a:endParaRPr lang="es-ES_tradnl" sz="2800" dirty="0">
              <a:solidFill>
                <a:srgbClr val="FF0000"/>
              </a:solidFill>
            </a:endParaRPr>
          </a:p>
        </p:txBody>
      </p:sp>
    </p:spTree>
    <p:extLst>
      <p:ext uri="{BB962C8B-B14F-4D97-AF65-F5344CB8AC3E}">
        <p14:creationId xmlns:p14="http://schemas.microsoft.com/office/powerpoint/2010/main" val="1716309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95736" y="404664"/>
            <a:ext cx="6552728" cy="288032"/>
          </a:xfrm>
        </p:spPr>
        <p:txBody>
          <a:bodyPr>
            <a:noAutofit/>
          </a:bodyPr>
          <a:lstStyle/>
          <a:p>
            <a:pPr marL="0" indent="0" algn="ctr">
              <a:buNone/>
            </a:pPr>
            <a:r>
              <a:rPr lang="es-MX" sz="3500" b="1" dirty="0" smtClean="0">
                <a:latin typeface="Apple Chancery" charset="0"/>
                <a:ea typeface="Apple Chancery" charset="0"/>
                <a:cs typeface="Apple Chancery" charset="0"/>
              </a:rPr>
              <a:t>Supuestos</a:t>
            </a:r>
          </a:p>
        </p:txBody>
      </p:sp>
      <p:sp>
        <p:nvSpPr>
          <p:cNvPr id="5" name="2 Marcador de contenido"/>
          <p:cNvSpPr txBox="1">
            <a:spLocks/>
          </p:cNvSpPr>
          <p:nvPr/>
        </p:nvSpPr>
        <p:spPr>
          <a:xfrm>
            <a:off x="611560" y="1036386"/>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buFont typeface="Wingdings" pitchFamily="2" charset="2"/>
              <a:buChar char="v"/>
            </a:pPr>
            <a:r>
              <a:rPr lang="es-MX" dirty="0"/>
              <a:t>Ante la expectativa se recurre a supuestos</a:t>
            </a:r>
          </a:p>
          <a:p>
            <a:pPr marL="268288" indent="-268288" algn="just">
              <a:buFont typeface="Wingdings" pitchFamily="2" charset="2"/>
              <a:buChar char="v"/>
            </a:pPr>
            <a:endParaRPr lang="es-MX" dirty="0"/>
          </a:p>
          <a:p>
            <a:pPr marL="268288" indent="-268288" algn="just">
              <a:buFont typeface="Wingdings" pitchFamily="2" charset="2"/>
              <a:buChar char="v"/>
            </a:pPr>
            <a:r>
              <a:rPr lang="es-MX" dirty="0"/>
              <a:t>Asociado a cada supuesto hay un riesgo de que no se cumplan y dependiendo del impacto sobre el proyecto, éste puede verse:</a:t>
            </a:r>
          </a:p>
          <a:p>
            <a:pPr marL="828675" lvl="1" algn="just">
              <a:buFont typeface="Wingdings" pitchFamily="2" charset="2"/>
              <a:buChar char="ü"/>
            </a:pPr>
            <a:r>
              <a:rPr lang="es-MX" sz="2400" dirty="0"/>
              <a:t>Demorado.</a:t>
            </a:r>
          </a:p>
          <a:p>
            <a:pPr marL="828675" lvl="1" algn="just">
              <a:buFont typeface="Wingdings" pitchFamily="2" charset="2"/>
              <a:buChar char="ü"/>
            </a:pPr>
            <a:r>
              <a:rPr lang="es-MX" sz="2400" dirty="0"/>
              <a:t>Incremento en costos.</a:t>
            </a:r>
          </a:p>
          <a:p>
            <a:pPr marL="828675" lvl="1" algn="just">
              <a:buFont typeface="Wingdings" pitchFamily="2" charset="2"/>
              <a:buChar char="ü"/>
            </a:pPr>
            <a:r>
              <a:rPr lang="es-MX" sz="2400" dirty="0"/>
              <a:t>Lograr solo parte del objetivo.</a:t>
            </a:r>
          </a:p>
          <a:p>
            <a:pPr marL="828675" lvl="1" algn="just">
              <a:buFont typeface="Wingdings" pitchFamily="2" charset="2"/>
              <a:buChar char="ü"/>
            </a:pPr>
            <a:r>
              <a:rPr lang="es-MX" sz="2400" dirty="0"/>
              <a:t>E inclusive fracasar.</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143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4014" y="188640"/>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Supuestos</a:t>
            </a:r>
          </a:p>
        </p:txBody>
      </p:sp>
      <p:sp>
        <p:nvSpPr>
          <p:cNvPr id="5" name="2 Marcador de contenido"/>
          <p:cNvSpPr txBox="1">
            <a:spLocks/>
          </p:cNvSpPr>
          <p:nvPr/>
        </p:nvSpPr>
        <p:spPr>
          <a:xfrm>
            <a:off x="683568" y="1009002"/>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dirty="0"/>
              <a:t>Identificar los riesgos que comprometen el proyecto en cada nivel de objetivos (aquellos probables de ocurrencia), posibles fuentes de riesgo:</a:t>
            </a:r>
          </a:p>
          <a:p>
            <a:pPr marL="828675" lvl="1" algn="just">
              <a:buFont typeface="Wingdings" pitchFamily="2" charset="2"/>
              <a:buChar char="ü"/>
            </a:pPr>
            <a:r>
              <a:rPr lang="es-MX" sz="2400" dirty="0"/>
              <a:t>Cambios en la estructura organizacional.</a:t>
            </a:r>
          </a:p>
          <a:p>
            <a:pPr marL="828675" lvl="1" algn="just">
              <a:buFont typeface="Wingdings" pitchFamily="2" charset="2"/>
              <a:buChar char="ü"/>
            </a:pPr>
            <a:r>
              <a:rPr lang="es-MX" sz="2400" dirty="0"/>
              <a:t>Crisis económica (devaluación).</a:t>
            </a:r>
          </a:p>
          <a:p>
            <a:pPr marL="828675" lvl="1" algn="just">
              <a:buFont typeface="Wingdings" pitchFamily="2" charset="2"/>
              <a:buChar char="ü"/>
            </a:pPr>
            <a:r>
              <a:rPr lang="es-MX" sz="2400" dirty="0"/>
              <a:t>Inestabilidad política (cambio de prioridades).</a:t>
            </a:r>
          </a:p>
          <a:p>
            <a:pPr marL="828675" lvl="1" algn="just">
              <a:buFont typeface="Wingdings" pitchFamily="2" charset="2"/>
              <a:buChar char="ü"/>
            </a:pPr>
            <a:r>
              <a:rPr lang="es-MX" sz="2400" dirty="0"/>
              <a:t>Inestabilidad social (huelgas).</a:t>
            </a:r>
          </a:p>
          <a:p>
            <a:pPr marL="828675" lvl="1" algn="just">
              <a:buFont typeface="Wingdings" pitchFamily="2" charset="2"/>
              <a:buChar char="ü"/>
            </a:pPr>
            <a:r>
              <a:rPr lang="es-MX" sz="2400" dirty="0"/>
              <a:t>Problemas presupuestales.</a:t>
            </a:r>
          </a:p>
          <a:p>
            <a:pPr marL="828675" lvl="1" algn="just">
              <a:buFont typeface="Wingdings" pitchFamily="2" charset="2"/>
              <a:buChar char="ü"/>
            </a:pPr>
            <a:r>
              <a:rPr lang="es-MX" sz="2400" dirty="0"/>
              <a:t>Eventos de la naturaleza.</a:t>
            </a:r>
          </a:p>
          <a:p>
            <a:pPr marL="828675" lvl="1" algn="just">
              <a:buFont typeface="Wingdings" pitchFamily="2" charset="2"/>
              <a:buChar char="ü"/>
            </a:pPr>
            <a:r>
              <a:rPr lang="es-MX" sz="2400" dirty="0"/>
              <a:t>Problemas de suministro de insumos.</a:t>
            </a:r>
          </a:p>
          <a:p>
            <a:pPr marL="828675" lvl="1" algn="just">
              <a:buFont typeface="Wingdings" pitchFamily="2" charset="2"/>
              <a:buChar char="ü"/>
            </a:pPr>
            <a:r>
              <a:rPr lang="es-MX" sz="2400" dirty="0"/>
              <a:t>Conflictos internacionales.</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454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547655"/>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Supuestos</a:t>
            </a:r>
          </a:p>
        </p:txBody>
      </p:sp>
      <p:sp>
        <p:nvSpPr>
          <p:cNvPr id="5" name="2 Marcador de contenido"/>
          <p:cNvSpPr txBox="1">
            <a:spLocks/>
          </p:cNvSpPr>
          <p:nvPr/>
        </p:nvSpPr>
        <p:spPr>
          <a:xfrm>
            <a:off x="457200" y="1600200"/>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r>
              <a:rPr lang="es-MX" dirty="0"/>
              <a:t>Supuestos de actividades</a:t>
            </a:r>
          </a:p>
          <a:p>
            <a:pPr marL="828675" lvl="1" algn="just">
              <a:buFont typeface="Wingdings" pitchFamily="2" charset="2"/>
              <a:buChar char="ü"/>
            </a:pPr>
            <a:r>
              <a:rPr lang="es-MX" sz="2400" dirty="0"/>
              <a:t>Acontecimientos, condiciones o decisiones que tienen que suceder para completar los componentes.</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graphicFrame>
        <p:nvGraphicFramePr>
          <p:cNvPr id="7" name="Group 42"/>
          <p:cNvGraphicFramePr>
            <a:graphicFrameLocks noGrp="1"/>
          </p:cNvGraphicFramePr>
          <p:nvPr>
            <p:extLst>
              <p:ext uri="{D42A27DB-BD31-4B8C-83A1-F6EECF244321}">
                <p14:modId xmlns:p14="http://schemas.microsoft.com/office/powerpoint/2010/main" val="2308934557"/>
              </p:ext>
            </p:extLst>
          </p:nvPr>
        </p:nvGraphicFramePr>
        <p:xfrm>
          <a:off x="1619672" y="4005064"/>
          <a:ext cx="5905500" cy="1047433"/>
        </p:xfrm>
        <a:graphic>
          <a:graphicData uri="http://schemas.openxmlformats.org/drawingml/2006/table">
            <a:tbl>
              <a:tblPr/>
              <a:tblGrid>
                <a:gridCol w="1820863"/>
                <a:gridCol w="987425"/>
                <a:gridCol w="1152525"/>
                <a:gridCol w="1944687"/>
              </a:tblGrid>
              <a:tr h="466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Componentes (productos)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Supuestos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Actividades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Supuestos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AutoShape 44"/>
          <p:cNvSpPr>
            <a:spLocks noChangeArrowheads="1"/>
          </p:cNvSpPr>
          <p:nvPr/>
        </p:nvSpPr>
        <p:spPr bwMode="auto">
          <a:xfrm>
            <a:off x="3635375" y="4725268"/>
            <a:ext cx="1728788" cy="215900"/>
          </a:xfrm>
          <a:prstGeom prst="rightArrow">
            <a:avLst>
              <a:gd name="adj1" fmla="val 50000"/>
              <a:gd name="adj2" fmla="val 200184"/>
            </a:avLst>
          </a:prstGeom>
          <a:solidFill>
            <a:schemeClr val="accent1"/>
          </a:solidFill>
          <a:ln w="9525">
            <a:solidFill>
              <a:schemeClr val="tx1"/>
            </a:solidFill>
            <a:miter lim="800000"/>
            <a:headEnd/>
            <a:tailEnd/>
          </a:ln>
          <a:effectLst/>
        </p:spPr>
        <p:txBody>
          <a:bodyPr wrap="none" anchor="ctr"/>
          <a:lstStyle/>
          <a:p>
            <a:endParaRPr lang="es-MX"/>
          </a:p>
        </p:txBody>
      </p:sp>
      <p:sp>
        <p:nvSpPr>
          <p:cNvPr id="9" name="AutoShape 45"/>
          <p:cNvSpPr>
            <a:spLocks noChangeArrowheads="1"/>
          </p:cNvSpPr>
          <p:nvPr/>
        </p:nvSpPr>
        <p:spPr bwMode="auto">
          <a:xfrm rot="658839">
            <a:off x="3492500" y="4437931"/>
            <a:ext cx="2016125" cy="215900"/>
          </a:xfrm>
          <a:prstGeom prst="leftArrow">
            <a:avLst>
              <a:gd name="adj1" fmla="val 50000"/>
              <a:gd name="adj2" fmla="val 233456"/>
            </a:avLst>
          </a:prstGeom>
          <a:solidFill>
            <a:schemeClr val="accent1"/>
          </a:solidFill>
          <a:ln w="9525">
            <a:solidFill>
              <a:schemeClr val="tx1"/>
            </a:solidFill>
            <a:miter lim="800000"/>
            <a:headEnd/>
            <a:tailEnd/>
          </a:ln>
          <a:effectLst/>
        </p:spPr>
        <p:txBody>
          <a:bodyPr wrap="none" anchor="ctr"/>
          <a:lstStyle/>
          <a:p>
            <a:endParaRPr lang="es-MX"/>
          </a:p>
        </p:txBody>
      </p:sp>
    </p:spTree>
    <p:extLst>
      <p:ext uri="{BB962C8B-B14F-4D97-AF65-F5344CB8AC3E}">
        <p14:creationId xmlns:p14="http://schemas.microsoft.com/office/powerpoint/2010/main" val="232695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547655"/>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Supuestos</a:t>
            </a:r>
          </a:p>
        </p:txBody>
      </p:sp>
      <p:sp>
        <p:nvSpPr>
          <p:cNvPr id="5" name="2 Marcador de contenido"/>
          <p:cNvSpPr txBox="1">
            <a:spLocks/>
          </p:cNvSpPr>
          <p:nvPr/>
        </p:nvSpPr>
        <p:spPr>
          <a:xfrm>
            <a:off x="457200" y="1600200"/>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r>
              <a:rPr lang="es-MX" dirty="0"/>
              <a:t>Supuestos de componentes</a:t>
            </a:r>
          </a:p>
          <a:p>
            <a:pPr marL="828675" lvl="1" algn="just">
              <a:buFont typeface="Wingdings" pitchFamily="2" charset="2"/>
              <a:buChar char="ü"/>
            </a:pPr>
            <a:r>
              <a:rPr lang="es-MX" sz="2400" dirty="0"/>
              <a:t>Acontecimientos, condiciones o decisiones que tienen que ocurrir para los componentes del proyecto alcancen el Propósito.</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1155432185"/>
              </p:ext>
            </p:extLst>
          </p:nvPr>
        </p:nvGraphicFramePr>
        <p:xfrm>
          <a:off x="1619250" y="3605213"/>
          <a:ext cx="5905500" cy="1045845"/>
        </p:xfrm>
        <a:graphic>
          <a:graphicData uri="http://schemas.openxmlformats.org/drawingml/2006/table">
            <a:tbl>
              <a:tblPr/>
              <a:tblGrid>
                <a:gridCol w="1820863"/>
                <a:gridCol w="987425"/>
                <a:gridCol w="1152525"/>
                <a:gridCol w="1944687"/>
              </a:tblGrid>
              <a:tr h="466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Propósitos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smtClean="0">
                          <a:ln>
                            <a:noFill/>
                          </a:ln>
                          <a:solidFill>
                            <a:srgbClr val="002060"/>
                          </a:solidFill>
                          <a:effectLst/>
                          <a:latin typeface="Arial" pitchFamily="34" charset="0"/>
                          <a:cs typeface="Arial" pitchFamily="34" charset="0"/>
                        </a:rPr>
                        <a:t>Supuestos</a:t>
                      </a:r>
                      <a:endParaRPr kumimoji="0" lang="es-ES" sz="1600" b="0" i="0" u="none" strike="noStrike" cap="none" normalizeH="0" baseline="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smtClean="0">
                          <a:ln>
                            <a:noFill/>
                          </a:ln>
                          <a:solidFill>
                            <a:srgbClr val="002060"/>
                          </a:solidFill>
                          <a:effectLst/>
                          <a:latin typeface="Arial" pitchFamily="34" charset="0"/>
                          <a:cs typeface="Arial" pitchFamily="34" charset="0"/>
                        </a:rPr>
                        <a:t>Componentes (productos)</a:t>
                      </a:r>
                      <a:endParaRPr kumimoji="0" lang="es-ES" sz="1600" b="0" i="0" u="none" strike="noStrike" cap="none" normalizeH="0" baseline="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Supuestos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AutoShape 21"/>
          <p:cNvSpPr>
            <a:spLocks noChangeArrowheads="1"/>
          </p:cNvSpPr>
          <p:nvPr/>
        </p:nvSpPr>
        <p:spPr bwMode="auto">
          <a:xfrm>
            <a:off x="3635375" y="4293096"/>
            <a:ext cx="1728788" cy="215900"/>
          </a:xfrm>
          <a:prstGeom prst="rightArrow">
            <a:avLst>
              <a:gd name="adj1" fmla="val 50000"/>
              <a:gd name="adj2" fmla="val 200184"/>
            </a:avLst>
          </a:prstGeom>
          <a:solidFill>
            <a:schemeClr val="accent1"/>
          </a:solidFill>
          <a:ln w="9525">
            <a:solidFill>
              <a:schemeClr val="tx1"/>
            </a:solidFill>
            <a:miter lim="800000"/>
            <a:headEnd/>
            <a:tailEnd/>
          </a:ln>
          <a:effectLst/>
        </p:spPr>
        <p:txBody>
          <a:bodyPr wrap="none" anchor="ctr"/>
          <a:lstStyle/>
          <a:p>
            <a:endParaRPr lang="es-MX"/>
          </a:p>
        </p:txBody>
      </p:sp>
      <p:sp>
        <p:nvSpPr>
          <p:cNvPr id="12" name="AutoShape 22"/>
          <p:cNvSpPr>
            <a:spLocks noChangeArrowheads="1"/>
          </p:cNvSpPr>
          <p:nvPr/>
        </p:nvSpPr>
        <p:spPr bwMode="auto">
          <a:xfrm rot="658839">
            <a:off x="3492500" y="3835061"/>
            <a:ext cx="2016125" cy="215900"/>
          </a:xfrm>
          <a:prstGeom prst="leftArrow">
            <a:avLst>
              <a:gd name="adj1" fmla="val 50000"/>
              <a:gd name="adj2" fmla="val 233456"/>
            </a:avLst>
          </a:prstGeom>
          <a:solidFill>
            <a:schemeClr val="accent1"/>
          </a:solidFill>
          <a:ln w="9525">
            <a:solidFill>
              <a:schemeClr val="tx1"/>
            </a:solidFill>
            <a:miter lim="800000"/>
            <a:headEnd/>
            <a:tailEnd/>
          </a:ln>
          <a:effectLst/>
        </p:spPr>
        <p:txBody>
          <a:bodyPr wrap="none" anchor="ctr"/>
          <a:lstStyle/>
          <a:p>
            <a:endParaRPr lang="es-MX"/>
          </a:p>
        </p:txBody>
      </p:sp>
    </p:spTree>
    <p:extLst>
      <p:ext uri="{BB962C8B-B14F-4D97-AF65-F5344CB8AC3E}">
        <p14:creationId xmlns:p14="http://schemas.microsoft.com/office/powerpoint/2010/main" val="1468152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547655"/>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Supuestos</a:t>
            </a:r>
          </a:p>
        </p:txBody>
      </p:sp>
      <p:sp>
        <p:nvSpPr>
          <p:cNvPr id="5" name="2 Marcador de contenido"/>
          <p:cNvSpPr txBox="1">
            <a:spLocks/>
          </p:cNvSpPr>
          <p:nvPr/>
        </p:nvSpPr>
        <p:spPr>
          <a:xfrm>
            <a:off x="457200" y="1600200"/>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r>
              <a:rPr lang="es-MX" dirty="0"/>
              <a:t>Supuestos de propósitos</a:t>
            </a:r>
          </a:p>
          <a:p>
            <a:pPr marL="828675" lvl="1" algn="just">
              <a:buFont typeface="Wingdings" pitchFamily="2" charset="2"/>
              <a:buChar char="ü"/>
            </a:pPr>
            <a:r>
              <a:rPr lang="es-MX" sz="2400" dirty="0"/>
              <a:t>Acontecimientos, condiciones o decisiones que tienen que ocurrir para que el proyecto contribuya significativamente al logro del fin.</a:t>
            </a:r>
          </a:p>
          <a:p>
            <a:endParaRPr lang="es-MX" dirty="0"/>
          </a:p>
          <a:p>
            <a:pPr marL="0" indent="0">
              <a:buNone/>
            </a:pPr>
            <a:endParaRPr lang="es-MX" sz="2800" dirty="0">
              <a:latin typeface="Arial" panose="020B0604020202020204" pitchFamily="34" charset="0"/>
              <a:cs typeface="Arial" panose="020B0604020202020204" pitchFamily="34" charset="0"/>
            </a:endParaRPr>
          </a:p>
        </p:txBody>
      </p:sp>
      <p:graphicFrame>
        <p:nvGraphicFramePr>
          <p:cNvPr id="8" name="Group 23"/>
          <p:cNvGraphicFramePr>
            <a:graphicFrameLocks noGrp="1"/>
          </p:cNvGraphicFramePr>
          <p:nvPr>
            <p:extLst>
              <p:ext uri="{D42A27DB-BD31-4B8C-83A1-F6EECF244321}">
                <p14:modId xmlns:p14="http://schemas.microsoft.com/office/powerpoint/2010/main" val="246436261"/>
              </p:ext>
            </p:extLst>
          </p:nvPr>
        </p:nvGraphicFramePr>
        <p:xfrm>
          <a:off x="1763688" y="4077072"/>
          <a:ext cx="5905500" cy="935038"/>
        </p:xfrm>
        <a:graphic>
          <a:graphicData uri="http://schemas.openxmlformats.org/drawingml/2006/table">
            <a:tbl>
              <a:tblPr/>
              <a:tblGrid>
                <a:gridCol w="1820863"/>
                <a:gridCol w="987425"/>
                <a:gridCol w="1152525"/>
                <a:gridCol w="1944687"/>
              </a:tblGrid>
              <a:tr h="466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Fin</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Supuestos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smtClean="0">
                          <a:ln>
                            <a:noFill/>
                          </a:ln>
                          <a:solidFill>
                            <a:srgbClr val="002060"/>
                          </a:solidFill>
                          <a:effectLst/>
                          <a:latin typeface="Arial" pitchFamily="34" charset="0"/>
                          <a:cs typeface="Arial" pitchFamily="34" charset="0"/>
                        </a:rPr>
                        <a:t>Propósitos</a:t>
                      </a:r>
                      <a:endParaRPr kumimoji="0" lang="es-ES" sz="1600" b="0" i="0" u="none" strike="noStrike" cap="none" normalizeH="0" baseline="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rgbClr val="002060"/>
                          </a:solidFill>
                          <a:effectLst/>
                          <a:latin typeface="Arial" pitchFamily="34" charset="0"/>
                          <a:cs typeface="Arial" pitchFamily="34" charset="0"/>
                        </a:rPr>
                        <a:t>Supuestos</a:t>
                      </a:r>
                      <a:endParaRPr kumimoji="0" lang="es-ES" sz="1600" b="0"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AutoShape 21"/>
          <p:cNvSpPr>
            <a:spLocks noChangeArrowheads="1"/>
          </p:cNvSpPr>
          <p:nvPr/>
        </p:nvSpPr>
        <p:spPr bwMode="auto">
          <a:xfrm>
            <a:off x="3779813" y="4693071"/>
            <a:ext cx="1728788" cy="215900"/>
          </a:xfrm>
          <a:prstGeom prst="rightArrow">
            <a:avLst>
              <a:gd name="adj1" fmla="val 50000"/>
              <a:gd name="adj2" fmla="val 200184"/>
            </a:avLst>
          </a:prstGeom>
          <a:solidFill>
            <a:schemeClr val="accent1"/>
          </a:solidFill>
          <a:ln w="9525">
            <a:solidFill>
              <a:schemeClr val="tx1"/>
            </a:solidFill>
            <a:miter lim="800000"/>
            <a:headEnd/>
            <a:tailEnd/>
          </a:ln>
          <a:effectLst/>
        </p:spPr>
        <p:txBody>
          <a:bodyPr wrap="none" anchor="ctr"/>
          <a:lstStyle/>
          <a:p>
            <a:endParaRPr lang="es-MX"/>
          </a:p>
        </p:txBody>
      </p:sp>
      <p:sp>
        <p:nvSpPr>
          <p:cNvPr id="13" name="AutoShape 22"/>
          <p:cNvSpPr>
            <a:spLocks noChangeArrowheads="1"/>
          </p:cNvSpPr>
          <p:nvPr/>
        </p:nvSpPr>
        <p:spPr bwMode="auto">
          <a:xfrm rot="658839">
            <a:off x="3636938" y="4306920"/>
            <a:ext cx="2016125" cy="215900"/>
          </a:xfrm>
          <a:prstGeom prst="leftArrow">
            <a:avLst>
              <a:gd name="adj1" fmla="val 50000"/>
              <a:gd name="adj2" fmla="val 233456"/>
            </a:avLst>
          </a:prstGeom>
          <a:solidFill>
            <a:schemeClr val="accent1"/>
          </a:solidFill>
          <a:ln w="9525">
            <a:solidFill>
              <a:schemeClr val="tx1"/>
            </a:solidFill>
            <a:miter lim="800000"/>
            <a:headEnd/>
            <a:tailEnd/>
          </a:ln>
          <a:effectLst/>
        </p:spPr>
        <p:txBody>
          <a:bodyPr wrap="none" anchor="ctr"/>
          <a:lstStyle/>
          <a:p>
            <a:endParaRPr lang="es-MX"/>
          </a:p>
        </p:txBody>
      </p:sp>
    </p:spTree>
    <p:extLst>
      <p:ext uri="{BB962C8B-B14F-4D97-AF65-F5344CB8AC3E}">
        <p14:creationId xmlns:p14="http://schemas.microsoft.com/office/powerpoint/2010/main" val="3213958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3400" y="547655"/>
            <a:ext cx="5400600" cy="360040"/>
          </a:xfrm>
        </p:spPr>
        <p:txBody>
          <a:bodyPr>
            <a:noAutofit/>
          </a:bodyPr>
          <a:lstStyle/>
          <a:p>
            <a:pPr marL="0" indent="0" algn="ctr">
              <a:buNone/>
            </a:pPr>
            <a:r>
              <a:rPr lang="es-MX" sz="3500" b="1" dirty="0" smtClean="0">
                <a:latin typeface="Apple Chancery" charset="0"/>
                <a:ea typeface="Apple Chancery" charset="0"/>
                <a:cs typeface="Apple Chancery" charset="0"/>
              </a:rPr>
              <a:t>Supuestos</a:t>
            </a:r>
          </a:p>
        </p:txBody>
      </p:sp>
      <p:sp>
        <p:nvSpPr>
          <p:cNvPr id="5" name="2 Marcador de contenido"/>
          <p:cNvSpPr txBox="1">
            <a:spLocks/>
          </p:cNvSpPr>
          <p:nvPr/>
        </p:nvSpPr>
        <p:spPr>
          <a:xfrm>
            <a:off x="457200" y="1600200"/>
            <a:ext cx="7467600" cy="89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r>
              <a:rPr lang="es-MX" dirty="0"/>
              <a:t>Supuestos de fin</a:t>
            </a:r>
          </a:p>
          <a:p>
            <a:pPr marL="828675" lvl="1" algn="just">
              <a:buFont typeface="Wingdings" pitchFamily="2" charset="2"/>
              <a:buChar char="ü"/>
            </a:pPr>
            <a:r>
              <a:rPr lang="es-MX" sz="2400" dirty="0"/>
              <a:t>Acontecimientos, condiciones o decisiones importantes para la “sustentabilidad” de los beneficios generados por el proyecto</a:t>
            </a:r>
            <a:endParaRPr lang="es-MX" dirty="0"/>
          </a:p>
          <a:p>
            <a:endParaRPr lang="es-MX" dirty="0"/>
          </a:p>
          <a:p>
            <a:pPr marL="0" indent="0">
              <a:buNone/>
            </a:pPr>
            <a:endParaRPr lang="es-MX" sz="2800" dirty="0">
              <a:latin typeface="Arial" panose="020B0604020202020204" pitchFamily="34" charset="0"/>
              <a:cs typeface="Arial" panose="020B0604020202020204" pitchFamily="34" charset="0"/>
            </a:endParaRPr>
          </a:p>
        </p:txBody>
      </p:sp>
      <p:graphicFrame>
        <p:nvGraphicFramePr>
          <p:cNvPr id="10" name="Group 23"/>
          <p:cNvGraphicFramePr>
            <a:graphicFrameLocks noGrp="1"/>
          </p:cNvGraphicFramePr>
          <p:nvPr>
            <p:extLst>
              <p:ext uri="{D42A27DB-BD31-4B8C-83A1-F6EECF244321}">
                <p14:modId xmlns:p14="http://schemas.microsoft.com/office/powerpoint/2010/main" val="888437412"/>
              </p:ext>
            </p:extLst>
          </p:nvPr>
        </p:nvGraphicFramePr>
        <p:xfrm>
          <a:off x="1475581" y="4221088"/>
          <a:ext cx="5905500" cy="466725"/>
        </p:xfrm>
        <a:graphic>
          <a:graphicData uri="http://schemas.openxmlformats.org/drawingml/2006/table">
            <a:tbl>
              <a:tblPr/>
              <a:tblGrid>
                <a:gridCol w="1820863"/>
                <a:gridCol w="987425"/>
                <a:gridCol w="1152525"/>
                <a:gridCol w="1944687"/>
              </a:tblGrid>
              <a:tr h="466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chemeClr val="tx1"/>
                          </a:solidFill>
                          <a:effectLst/>
                          <a:latin typeface="Verdana" pitchFamily="34" charset="0"/>
                        </a:rPr>
                        <a:t>Fin</a:t>
                      </a:r>
                      <a:endParaRPr kumimoji="0" lang="es-ES" sz="16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s-MX"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s-MX" sz="1600" b="0" i="0" u="none" strike="noStrike" cap="none" normalizeH="0" baseline="0" dirty="0" smtClean="0">
                          <a:ln>
                            <a:noFill/>
                          </a:ln>
                          <a:solidFill>
                            <a:schemeClr val="tx1"/>
                          </a:solidFill>
                          <a:effectLst/>
                          <a:latin typeface="Verdana" pitchFamily="34" charset="0"/>
                        </a:rPr>
                        <a:t>Supuestos</a:t>
                      </a:r>
                      <a:endParaRPr kumimoji="0" lang="es-ES" sz="16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AutoShape 21"/>
          <p:cNvSpPr>
            <a:spLocks noChangeArrowheads="1"/>
          </p:cNvSpPr>
          <p:nvPr/>
        </p:nvSpPr>
        <p:spPr bwMode="auto">
          <a:xfrm>
            <a:off x="3420269" y="4405238"/>
            <a:ext cx="1728787" cy="215900"/>
          </a:xfrm>
          <a:prstGeom prst="rightArrow">
            <a:avLst>
              <a:gd name="adj1" fmla="val 50000"/>
              <a:gd name="adj2" fmla="val 200184"/>
            </a:avLst>
          </a:prstGeom>
          <a:solidFill>
            <a:schemeClr val="accent1"/>
          </a:solidFill>
          <a:ln w="9525">
            <a:solidFill>
              <a:schemeClr val="tx1"/>
            </a:solidFill>
            <a:miter lim="800000"/>
            <a:headEnd/>
            <a:tailEnd/>
          </a:ln>
          <a:effectLst/>
        </p:spPr>
        <p:txBody>
          <a:bodyPr wrap="none" anchor="ctr"/>
          <a:lstStyle/>
          <a:p>
            <a:endParaRPr lang="es-MX">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692850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6144" y="620688"/>
            <a:ext cx="7884368" cy="287007"/>
          </a:xfrm>
        </p:spPr>
        <p:txBody>
          <a:bodyPr>
            <a:noAutofit/>
          </a:bodyPr>
          <a:lstStyle/>
          <a:p>
            <a:pPr marL="0" indent="0" algn="ctr">
              <a:buNone/>
            </a:pPr>
            <a:r>
              <a:rPr lang="es-MX" sz="3500" b="1" dirty="0" smtClean="0">
                <a:latin typeface="Apple Chancery" charset="0"/>
                <a:ea typeface="Apple Chancery" charset="0"/>
                <a:cs typeface="Apple Chancery" charset="0"/>
              </a:rPr>
              <a:t>Punto importante de revisión</a:t>
            </a:r>
          </a:p>
        </p:txBody>
      </p:sp>
      <p:sp>
        <p:nvSpPr>
          <p:cNvPr id="2" name="Rectángulo 1"/>
          <p:cNvSpPr/>
          <p:nvPr/>
        </p:nvSpPr>
        <p:spPr>
          <a:xfrm>
            <a:off x="179512" y="1700808"/>
            <a:ext cx="8712968" cy="2893100"/>
          </a:xfrm>
          <a:prstGeom prst="rect">
            <a:avLst/>
          </a:prstGeom>
        </p:spPr>
        <p:txBody>
          <a:bodyPr wrap="square">
            <a:spAutoFit/>
          </a:bodyPr>
          <a:lstStyle/>
          <a:p>
            <a:pPr algn="just"/>
            <a:endParaRPr lang="es-MX" dirty="0"/>
          </a:p>
          <a:p>
            <a:pPr algn="just"/>
            <a:endParaRPr lang="es-MX" dirty="0" smtClean="0"/>
          </a:p>
          <a:p>
            <a:pPr algn="just"/>
            <a:endParaRPr lang="es-MX" dirty="0" smtClean="0"/>
          </a:p>
          <a:p>
            <a:pPr algn="just"/>
            <a:r>
              <a:rPr lang="es-MX" dirty="0" smtClean="0"/>
              <a:t>-</a:t>
            </a:r>
            <a:r>
              <a:rPr lang="es-MX" sz="2000" b="1" dirty="0" smtClean="0"/>
              <a:t>  Los supuestos </a:t>
            </a:r>
            <a:r>
              <a:rPr lang="es-MX" dirty="0" smtClean="0"/>
              <a:t>están expresados en términos positivos, expresa riesgos externos al programa, probabilidad </a:t>
            </a:r>
            <a:r>
              <a:rPr lang="es-MX" dirty="0"/>
              <a:t>razonable de ocurrencia, susceptible de ser solventada para el cumplimiento </a:t>
            </a:r>
            <a:r>
              <a:rPr lang="es-MX" dirty="0" smtClean="0"/>
              <a:t>del </a:t>
            </a:r>
            <a:r>
              <a:rPr lang="es-MX" dirty="0"/>
              <a:t>objetivo, están en posibilidad de ser monitoreados</a:t>
            </a:r>
          </a:p>
          <a:p>
            <a:pPr algn="just"/>
            <a:endParaRPr lang="es-MX" dirty="0"/>
          </a:p>
          <a:p>
            <a:pPr algn="just"/>
            <a:endParaRPr lang="es-MX" dirty="0"/>
          </a:p>
          <a:p>
            <a:pPr algn="just"/>
            <a:endParaRPr lang="es-MX" dirty="0" smtClean="0"/>
          </a:p>
          <a:p>
            <a:pPr algn="just"/>
            <a:endParaRPr lang="es-MX" dirty="0" smtClean="0"/>
          </a:p>
        </p:txBody>
      </p:sp>
      <p:sp>
        <p:nvSpPr>
          <p:cNvPr id="4" name="CuadroTexto 3"/>
          <p:cNvSpPr txBox="1"/>
          <p:nvPr/>
        </p:nvSpPr>
        <p:spPr>
          <a:xfrm>
            <a:off x="6516216" y="1408420"/>
            <a:ext cx="2157898" cy="584775"/>
          </a:xfrm>
          <a:prstGeom prst="rect">
            <a:avLst/>
          </a:prstGeom>
          <a:noFill/>
        </p:spPr>
        <p:txBody>
          <a:bodyPr wrap="none" rtlCol="0">
            <a:spAutoFit/>
          </a:bodyPr>
          <a:lstStyle/>
          <a:p>
            <a:r>
              <a:rPr lang="es-ES_tradnl" sz="3200" dirty="0" smtClean="0">
                <a:solidFill>
                  <a:srgbClr val="FF0000"/>
                </a:solidFill>
              </a:rPr>
              <a:t>EJERCICIO 5</a:t>
            </a:r>
            <a:endParaRPr lang="es-ES_tradnl" sz="3200" dirty="0">
              <a:solidFill>
                <a:srgbClr val="FF0000"/>
              </a:solidFill>
            </a:endParaRPr>
          </a:p>
        </p:txBody>
      </p:sp>
    </p:spTree>
    <p:extLst>
      <p:ext uri="{BB962C8B-B14F-4D97-AF65-F5344CB8AC3E}">
        <p14:creationId xmlns:p14="http://schemas.microsoft.com/office/powerpoint/2010/main" val="1561801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55576" y="476672"/>
            <a:ext cx="7416824" cy="360040"/>
          </a:xfrm>
        </p:spPr>
        <p:txBody>
          <a:bodyPr>
            <a:noAutofit/>
          </a:bodyPr>
          <a:lstStyle/>
          <a:p>
            <a:pPr marL="0" indent="0" algn="ctr">
              <a:buNone/>
            </a:pPr>
            <a:r>
              <a:rPr lang="es-MX" sz="3500" b="1" dirty="0" smtClean="0">
                <a:latin typeface="Apple Chancery" charset="0"/>
                <a:ea typeface="Apple Chancery" charset="0"/>
                <a:cs typeface="Apple Chancery" charset="0"/>
              </a:rPr>
              <a:t>Puntos Importantes de Revisi</a:t>
            </a:r>
            <a:r>
              <a:rPr lang="es-ES" sz="3500" b="1" dirty="0" err="1" smtClean="0">
                <a:latin typeface="Apple Chancery" charset="0"/>
                <a:ea typeface="Apple Chancery" charset="0"/>
                <a:cs typeface="Apple Chancery" charset="0"/>
              </a:rPr>
              <a:t>ón</a:t>
            </a:r>
            <a:endParaRPr lang="es-MX" sz="3500" b="1" dirty="0" smtClean="0">
              <a:latin typeface="Apple Chancery" charset="0"/>
              <a:ea typeface="Apple Chancery" charset="0"/>
              <a:cs typeface="Apple Chancery" charset="0"/>
            </a:endParaRPr>
          </a:p>
        </p:txBody>
      </p:sp>
      <p:sp>
        <p:nvSpPr>
          <p:cNvPr id="6" name="Rectángulo 5"/>
          <p:cNvSpPr/>
          <p:nvPr/>
        </p:nvSpPr>
        <p:spPr>
          <a:xfrm>
            <a:off x="323528" y="1412776"/>
            <a:ext cx="8208912" cy="4893647"/>
          </a:xfrm>
          <a:prstGeom prst="rect">
            <a:avLst/>
          </a:prstGeom>
        </p:spPr>
        <p:txBody>
          <a:bodyPr wrap="square">
            <a:spAutoFit/>
          </a:bodyPr>
          <a:lstStyle/>
          <a:p>
            <a:pPr algn="just"/>
            <a:r>
              <a:rPr lang="es-MX" sz="2400" b="1" dirty="0" smtClean="0"/>
              <a:t>Matriz de Indicadores para Resultados (MIR)</a:t>
            </a:r>
          </a:p>
          <a:p>
            <a:pPr marL="285750" indent="-285750" algn="just">
              <a:buFont typeface="Arial" panose="020B0604020202020204" pitchFamily="34" charset="0"/>
              <a:buChar char="•"/>
            </a:pPr>
            <a:r>
              <a:rPr lang="es-MX" dirty="0" smtClean="0"/>
              <a:t>MIR debe reflejar una alternativa </a:t>
            </a:r>
            <a:r>
              <a:rPr lang="es-MX" dirty="0"/>
              <a:t>viable </a:t>
            </a:r>
            <a:r>
              <a:rPr lang="es-MX" dirty="0" smtClean="0"/>
              <a:t>en cada nivel </a:t>
            </a:r>
            <a:r>
              <a:rPr lang="es-MX" dirty="0"/>
              <a:t>y </a:t>
            </a:r>
            <a:r>
              <a:rPr lang="es-MX" dirty="0" smtClean="0"/>
              <a:t>mostrar </a:t>
            </a:r>
            <a:r>
              <a:rPr lang="es-MX" dirty="0"/>
              <a:t>congruencia con el árbol de </a:t>
            </a:r>
            <a:r>
              <a:rPr lang="es-MX" dirty="0" smtClean="0"/>
              <a:t>objetivos</a:t>
            </a:r>
          </a:p>
          <a:p>
            <a:pPr marL="285750" indent="-285750" algn="just">
              <a:buFont typeface="Arial" panose="020B0604020202020204" pitchFamily="34" charset="0"/>
              <a:buChar char="•"/>
            </a:pPr>
            <a:r>
              <a:rPr lang="es-MX" dirty="0" smtClean="0"/>
              <a:t>Elementos básicos de la MIR (4 columnas y 4 filas)</a:t>
            </a:r>
          </a:p>
          <a:p>
            <a:pPr marL="285750" indent="-285750" algn="just">
              <a:buFont typeface="Arial" panose="020B0604020202020204" pitchFamily="34" charset="0"/>
              <a:buChar char="•"/>
            </a:pPr>
            <a:r>
              <a:rPr lang="es-MX" dirty="0" smtClean="0"/>
              <a:t>Respetar lógica horizontal</a:t>
            </a:r>
          </a:p>
          <a:p>
            <a:pPr marL="285750" indent="-285750" algn="just">
              <a:buFont typeface="Arial" panose="020B0604020202020204" pitchFamily="34" charset="0"/>
              <a:buChar char="•"/>
            </a:pPr>
            <a:r>
              <a:rPr lang="es-MX" dirty="0" smtClean="0"/>
              <a:t>Respetar sintaxis para cada nivel de la MIR</a:t>
            </a:r>
          </a:p>
          <a:p>
            <a:pPr marL="285750" indent="-285750" algn="just">
              <a:buFont typeface="Arial" panose="020B0604020202020204" pitchFamily="34" charset="0"/>
              <a:buChar char="•"/>
            </a:pPr>
            <a:r>
              <a:rPr lang="es-MX" dirty="0" smtClean="0"/>
              <a:t>Diseñar indicadores de tipo estratégicos (Fin, Propósito, algunos de Componente)</a:t>
            </a:r>
          </a:p>
          <a:p>
            <a:pPr marL="285750" indent="-285750" algn="just">
              <a:buFont typeface="Arial" panose="020B0604020202020204" pitchFamily="34" charset="0"/>
              <a:buChar char="•"/>
            </a:pPr>
            <a:r>
              <a:rPr lang="es-MX" dirty="0" smtClean="0"/>
              <a:t>Diseñar indicadores de tipo gestión (Componente y Actividad)</a:t>
            </a:r>
          </a:p>
          <a:p>
            <a:pPr marL="285750" indent="-285750" algn="just">
              <a:buFont typeface="Arial" panose="020B0604020202020204" pitchFamily="34" charset="0"/>
              <a:buChar char="•"/>
            </a:pPr>
            <a:r>
              <a:rPr lang="es-MX" dirty="0" smtClean="0"/>
              <a:t>Medios de verificación para cada indicador/variable</a:t>
            </a:r>
          </a:p>
          <a:p>
            <a:pPr marL="285750" indent="-285750" algn="just">
              <a:buFont typeface="Arial" panose="020B0604020202020204" pitchFamily="34" charset="0"/>
              <a:buChar char="•"/>
            </a:pPr>
            <a:r>
              <a:rPr lang="es-MX" dirty="0" smtClean="0"/>
              <a:t>Supuesto para cada nivel de la MIR redactados en positivo y que sean necesarios para el cumplimiento de los objetivos</a:t>
            </a:r>
          </a:p>
          <a:p>
            <a:pPr marL="285750" indent="-285750" algn="just">
              <a:buFont typeface="Arial" panose="020B0604020202020204" pitchFamily="34" charset="0"/>
              <a:buChar char="•"/>
            </a:pPr>
            <a:r>
              <a:rPr lang="es-MX" dirty="0" smtClean="0"/>
              <a:t>Dimensión de los indicadores (Eficacia, Eficiencia, Calidad y Economía) </a:t>
            </a:r>
          </a:p>
          <a:p>
            <a:pPr marL="285750" indent="-285750" algn="just">
              <a:buFont typeface="Arial" panose="020B0604020202020204" pitchFamily="34" charset="0"/>
              <a:buChar char="•"/>
            </a:pPr>
            <a:r>
              <a:rPr lang="es-MX" dirty="0"/>
              <a:t>Elementos básicos de la ficha técnica del </a:t>
            </a:r>
            <a:r>
              <a:rPr lang="es-MX" dirty="0" smtClean="0"/>
              <a:t>indicador</a:t>
            </a:r>
          </a:p>
          <a:p>
            <a:pPr marL="285750" indent="-285750" algn="just">
              <a:buFont typeface="Arial" panose="020B0604020202020204" pitchFamily="34" charset="0"/>
              <a:buChar char="•"/>
            </a:pPr>
            <a:r>
              <a:rPr lang="es-MX" dirty="0"/>
              <a:t>A</a:t>
            </a:r>
            <a:r>
              <a:rPr lang="es-MX" dirty="0" smtClean="0"/>
              <a:t>lineación </a:t>
            </a:r>
            <a:r>
              <a:rPr lang="es-MX" dirty="0"/>
              <a:t>de </a:t>
            </a:r>
            <a:r>
              <a:rPr lang="es-MX" dirty="0" smtClean="0"/>
              <a:t>programas a documentos de planeación  </a:t>
            </a:r>
            <a:r>
              <a:rPr lang="es-MX" dirty="0"/>
              <a:t>nivel federal, estatal </a:t>
            </a:r>
            <a:r>
              <a:rPr lang="es-MX" dirty="0" smtClean="0"/>
              <a:t>y/o municipal (Plan Nacional de Desarrollo, Plan Estatal de Desarrollo, Planes Municipales de Desarrollo)</a:t>
            </a:r>
          </a:p>
          <a:p>
            <a:pPr marL="285750" indent="-285750" algn="just">
              <a:buFont typeface="Arial" panose="020B0604020202020204" pitchFamily="34" charset="0"/>
              <a:buChar char="•"/>
            </a:pPr>
            <a:endParaRPr lang="es-MX" dirty="0"/>
          </a:p>
        </p:txBody>
      </p:sp>
      <p:sp>
        <p:nvSpPr>
          <p:cNvPr id="3" name="CuadroTexto 2"/>
          <p:cNvSpPr txBox="1"/>
          <p:nvPr/>
        </p:nvSpPr>
        <p:spPr>
          <a:xfrm>
            <a:off x="6652407" y="980728"/>
            <a:ext cx="1903406" cy="523220"/>
          </a:xfrm>
          <a:prstGeom prst="rect">
            <a:avLst/>
          </a:prstGeom>
          <a:noFill/>
        </p:spPr>
        <p:txBody>
          <a:bodyPr wrap="none" rtlCol="0">
            <a:spAutoFit/>
          </a:bodyPr>
          <a:lstStyle/>
          <a:p>
            <a:r>
              <a:rPr lang="es-ES_tradnl" sz="2800" dirty="0" smtClean="0">
                <a:solidFill>
                  <a:srgbClr val="FF0000"/>
                </a:solidFill>
              </a:rPr>
              <a:t>EJERCICIO 6</a:t>
            </a:r>
            <a:endParaRPr lang="es-ES_tradnl" sz="2800" dirty="0">
              <a:solidFill>
                <a:srgbClr val="FF0000"/>
              </a:solidFill>
            </a:endParaRPr>
          </a:p>
        </p:txBody>
      </p:sp>
    </p:spTree>
    <p:extLst>
      <p:ext uri="{BB962C8B-B14F-4D97-AF65-F5344CB8AC3E}">
        <p14:creationId xmlns:p14="http://schemas.microsoft.com/office/powerpoint/2010/main" val="21808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55576" y="476672"/>
            <a:ext cx="7416824" cy="360040"/>
          </a:xfrm>
        </p:spPr>
        <p:txBody>
          <a:bodyPr>
            <a:noAutofit/>
          </a:bodyPr>
          <a:lstStyle/>
          <a:p>
            <a:pPr marL="0" indent="0" algn="ctr">
              <a:buNone/>
            </a:pPr>
            <a:r>
              <a:rPr lang="es-MX" sz="6000" b="1" dirty="0" smtClean="0">
                <a:latin typeface="Apple Chancery" charset="0"/>
                <a:ea typeface="Apple Chancery" charset="0"/>
                <a:cs typeface="Apple Chancery" charset="0"/>
              </a:rPr>
              <a:t>EJERCICIO Y CONTROL</a:t>
            </a:r>
          </a:p>
        </p:txBody>
      </p:sp>
    </p:spTree>
    <p:extLst>
      <p:ext uri="{BB962C8B-B14F-4D97-AF65-F5344CB8AC3E}">
        <p14:creationId xmlns:p14="http://schemas.microsoft.com/office/powerpoint/2010/main" val="128029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7 CuadroTexto"/>
          <p:cNvSpPr txBox="1"/>
          <p:nvPr/>
        </p:nvSpPr>
        <p:spPr>
          <a:xfrm>
            <a:off x="749802" y="1412776"/>
            <a:ext cx="7932428" cy="3785652"/>
          </a:xfrm>
          <a:prstGeom prst="rect">
            <a:avLst/>
          </a:prstGeom>
          <a:solidFill>
            <a:schemeClr val="bg1"/>
          </a:solidFill>
        </p:spPr>
        <p:txBody>
          <a:bodyPr wrap="square" rtlCol="0">
            <a:spAutoFit/>
          </a:bodyPr>
          <a:lstStyle/>
          <a:p>
            <a:pPr algn="ctr"/>
            <a:r>
              <a:rPr lang="es-ES" sz="6000" b="1" dirty="0" smtClean="0">
                <a:latin typeface="Apple Chancery" charset="0"/>
                <a:ea typeface="Apple Chancery" charset="0"/>
                <a:cs typeface="Apple Chancery" charset="0"/>
              </a:rPr>
              <a:t>PROGRAMACIÓN</a:t>
            </a:r>
          </a:p>
          <a:p>
            <a:pPr algn="ctr"/>
            <a:endParaRPr lang="es-ES" sz="6000" b="1" dirty="0" smtClean="0">
              <a:latin typeface="Apple Chancery" charset="0"/>
              <a:ea typeface="Apple Chancery" charset="0"/>
              <a:cs typeface="Apple Chancery" charset="0"/>
            </a:endParaRPr>
          </a:p>
          <a:p>
            <a:pPr algn="ctr"/>
            <a:r>
              <a:rPr lang="es-ES" sz="6000" b="1" dirty="0" smtClean="0">
                <a:latin typeface="Apple Chancery" charset="0"/>
                <a:ea typeface="Apple Chancery" charset="0"/>
                <a:cs typeface="Apple Chancery" charset="0"/>
              </a:rPr>
              <a:t>¿CÓMO LE VOY A HACER?</a:t>
            </a:r>
            <a:endParaRPr lang="es-MX" sz="6000" b="1" dirty="0">
              <a:latin typeface="Apple Chancery" charset="0"/>
              <a:ea typeface="Apple Chancery" charset="0"/>
              <a:cs typeface="Apple Chancery" charset="0"/>
            </a:endParaRPr>
          </a:p>
        </p:txBody>
      </p:sp>
      <p:pic>
        <p:nvPicPr>
          <p:cNvPr id="5" name="Imagen 4"/>
          <p:cNvPicPr>
            <a:picLocks noChangeAspect="1"/>
          </p:cNvPicPr>
          <p:nvPr/>
        </p:nvPicPr>
        <p:blipFill>
          <a:blip r:embed="rId2"/>
          <a:stretch>
            <a:fillRect/>
          </a:stretch>
        </p:blipFill>
        <p:spPr>
          <a:xfrm>
            <a:off x="2483768" y="5200167"/>
            <a:ext cx="4248472" cy="788408"/>
          </a:xfrm>
          <a:prstGeom prst="rect">
            <a:avLst/>
          </a:prstGeom>
        </p:spPr>
      </p:pic>
    </p:spTree>
    <p:extLst>
      <p:ext uri="{BB962C8B-B14F-4D97-AF65-F5344CB8AC3E}">
        <p14:creationId xmlns:p14="http://schemas.microsoft.com/office/powerpoint/2010/main" val="1106220009"/>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55576" y="476672"/>
            <a:ext cx="7416824" cy="360040"/>
          </a:xfrm>
        </p:spPr>
        <p:txBody>
          <a:bodyPr>
            <a:noAutofit/>
          </a:bodyPr>
          <a:lstStyle/>
          <a:p>
            <a:pPr marL="0" indent="0" algn="ctr">
              <a:buNone/>
            </a:pPr>
            <a:endParaRPr lang="es-MX" sz="6000" b="1" dirty="0" smtClean="0">
              <a:latin typeface="Apple Chancery" charset="0"/>
              <a:ea typeface="Apple Chancery" charset="0"/>
              <a:cs typeface="Apple Chancery" charset="0"/>
            </a:endParaRPr>
          </a:p>
        </p:txBody>
      </p:sp>
    </p:spTree>
    <p:extLst>
      <p:ext uri="{BB962C8B-B14F-4D97-AF65-F5344CB8AC3E}">
        <p14:creationId xmlns:p14="http://schemas.microsoft.com/office/powerpoint/2010/main" val="4981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755576" y="476672"/>
            <a:ext cx="7416824" cy="360040"/>
          </a:xfrm>
        </p:spPr>
        <p:txBody>
          <a:bodyPr>
            <a:noAutofit/>
          </a:bodyPr>
          <a:lstStyle/>
          <a:p>
            <a:r>
              <a:rPr lang="es-ES_tradnl" sz="6000" dirty="0"/>
              <a:t>Tipos de </a:t>
            </a:r>
            <a:r>
              <a:rPr lang="es-ES_tradnl" sz="6000" dirty="0" err="1" smtClean="0"/>
              <a:t>Evaluación</a:t>
            </a:r>
            <a:r>
              <a:rPr lang="es-ES_tradnl" sz="6000" dirty="0" smtClean="0"/>
              <a:t> </a:t>
            </a:r>
            <a:endParaRPr lang="es-ES_tradnl" sz="6000" dirty="0"/>
          </a:p>
        </p:txBody>
      </p:sp>
      <p:sp>
        <p:nvSpPr>
          <p:cNvPr id="2" name="Rectángulo 1"/>
          <p:cNvSpPr/>
          <p:nvPr/>
        </p:nvSpPr>
        <p:spPr>
          <a:xfrm>
            <a:off x="251520" y="1628800"/>
            <a:ext cx="7920880" cy="3600986"/>
          </a:xfrm>
          <a:prstGeom prst="rect">
            <a:avLst/>
          </a:prstGeom>
        </p:spPr>
        <p:txBody>
          <a:bodyPr wrap="square">
            <a:spAutoFit/>
          </a:bodyPr>
          <a:lstStyle/>
          <a:p>
            <a:pPr algn="just"/>
            <a:r>
              <a:rPr lang="es-ES_tradnl" sz="3600" baseline="30000" dirty="0">
                <a:solidFill>
                  <a:srgbClr val="474747"/>
                </a:solidFill>
                <a:latin typeface="Helvetica" charset="0"/>
              </a:rPr>
              <a:t>Existen distintos tipos de evaluación, que se definen en los Lineamientos de Evaluación, a los que pueden estar sujetos los programas presupuestarios de manera individual o en conjunto, vistos como una política pública. La selección del tipo de evaluación se hará dependiendo de la información que quieran conocer los operadores de los programas presupuestarios o políticas públicas, considerando la etapa de vida en la cual se encuentre el Pp.</a:t>
            </a:r>
            <a:endParaRPr lang="es-ES_tradnl" sz="3600" dirty="0"/>
          </a:p>
        </p:txBody>
      </p:sp>
    </p:spTree>
    <p:extLst>
      <p:ext uri="{BB962C8B-B14F-4D97-AF65-F5344CB8AC3E}">
        <p14:creationId xmlns:p14="http://schemas.microsoft.com/office/powerpoint/2010/main" val="328241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Diagrama"/>
          <p:cNvGraphicFramePr/>
          <p:nvPr>
            <p:extLst/>
          </p:nvPr>
        </p:nvGraphicFramePr>
        <p:xfrm>
          <a:off x="0" y="1066645"/>
          <a:ext cx="8453527" cy="5085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CuadroTexto"/>
          <p:cNvSpPr txBox="1"/>
          <p:nvPr/>
        </p:nvSpPr>
        <p:spPr>
          <a:xfrm>
            <a:off x="467544" y="8322"/>
            <a:ext cx="7200800" cy="698063"/>
          </a:xfrm>
          <a:prstGeom prst="roundRect">
            <a:avLst/>
          </a:prstGeom>
          <a:no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3500" dirty="0" smtClean="0">
                <a:solidFill>
                  <a:schemeClr val="tx1"/>
                </a:solidFill>
                <a:latin typeface="Apple Chancery" charset="0"/>
                <a:ea typeface="Apple Chancery" charset="0"/>
                <a:cs typeface="Apple Chancery" charset="0"/>
              </a:rPr>
              <a:t>TIPOS DE EVALUACIÓN</a:t>
            </a:r>
            <a:endParaRPr lang="es-MX" sz="3500" dirty="0">
              <a:solidFill>
                <a:schemeClr val="tx1"/>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918756746"/>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2892099" y="2732211"/>
            <a:ext cx="3359802" cy="1393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MX" sz="3600" b="1" kern="1200" dirty="0" smtClean="0"/>
              <a:t>De Indicadores</a:t>
            </a:r>
            <a:endParaRPr lang="es-MX" sz="3600" b="1" kern="1200" dirty="0"/>
          </a:p>
        </p:txBody>
      </p:sp>
      <p:graphicFrame>
        <p:nvGraphicFramePr>
          <p:cNvPr id="18" name="5 Diagrama"/>
          <p:cNvGraphicFramePr/>
          <p:nvPr>
            <p:extLst/>
          </p:nvPr>
        </p:nvGraphicFramePr>
        <p:xfrm>
          <a:off x="-56271" y="1223362"/>
          <a:ext cx="8172400" cy="494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CuadroTexto"/>
          <p:cNvSpPr txBox="1"/>
          <p:nvPr/>
        </p:nvSpPr>
        <p:spPr>
          <a:xfrm>
            <a:off x="-72516" y="27217"/>
            <a:ext cx="8634055" cy="698063"/>
          </a:xfrm>
          <a:prstGeom prst="roundRect">
            <a:avLst/>
          </a:prstGeom>
          <a:no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3500" dirty="0" smtClean="0">
                <a:solidFill>
                  <a:schemeClr val="tx1"/>
                </a:solidFill>
                <a:latin typeface="Apple Chancery" charset="0"/>
                <a:ea typeface="Apple Chancery" charset="0"/>
                <a:cs typeface="Apple Chancery" charset="0"/>
              </a:rPr>
              <a:t>TIPOS DE EVALUACIÓN</a:t>
            </a:r>
            <a:endParaRPr lang="es-MX" sz="3500" dirty="0">
              <a:solidFill>
                <a:schemeClr val="tx1"/>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113803717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88640"/>
            <a:ext cx="8604448" cy="404321"/>
          </a:xfrm>
        </p:spPr>
        <p:txBody>
          <a:bodyPr>
            <a:noAutofit/>
          </a:bodyPr>
          <a:lstStyle/>
          <a:p>
            <a:pPr marL="0" indent="0" algn="ctr">
              <a:buNone/>
            </a:pPr>
            <a:r>
              <a:rPr lang="es-MX" sz="4500" b="1" dirty="0" smtClean="0">
                <a:latin typeface="Apple Chancery" charset="0"/>
                <a:ea typeface="Apple Chancery" charset="0"/>
                <a:cs typeface="Apple Chancery" charset="0"/>
              </a:rPr>
              <a:t>Lineamientos Evaluación Programas Federales</a:t>
            </a:r>
          </a:p>
        </p:txBody>
      </p:sp>
      <p:sp>
        <p:nvSpPr>
          <p:cNvPr id="2" name="Rectángulo 1"/>
          <p:cNvSpPr/>
          <p:nvPr/>
        </p:nvSpPr>
        <p:spPr>
          <a:xfrm>
            <a:off x="107504" y="1412776"/>
            <a:ext cx="8893496" cy="4955203"/>
          </a:xfrm>
          <a:prstGeom prst="rect">
            <a:avLst/>
          </a:prstGeom>
        </p:spPr>
        <p:txBody>
          <a:bodyPr wrap="square">
            <a:spAutoFit/>
          </a:bodyPr>
          <a:lstStyle/>
          <a:p>
            <a:pPr lvl="0" algn="just"/>
            <a:r>
              <a:rPr lang="es-MX" b="1" dirty="0" smtClean="0"/>
              <a:t>Programa Anual de Evaluación</a:t>
            </a:r>
          </a:p>
          <a:p>
            <a:pPr lvl="0" algn="just"/>
            <a:endParaRPr lang="es-MX" b="1" dirty="0">
              <a:latin typeface="Arial" panose="020B0604020202020204" pitchFamily="34" charset="0"/>
              <a:cs typeface="Arial" panose="020B0604020202020204" pitchFamily="34" charset="0"/>
            </a:endParaRPr>
          </a:p>
          <a:p>
            <a:pPr algn="just"/>
            <a:r>
              <a:rPr lang="es-ES" altLang="es-MX" sz="1400" dirty="0">
                <a:latin typeface="Arial" panose="020B0604020202020204" pitchFamily="34" charset="0"/>
                <a:ea typeface="Times New Roman" panose="02020603050405020304" pitchFamily="18" charset="0"/>
                <a:cs typeface="Arial" panose="020B0604020202020204" pitchFamily="34" charset="0"/>
              </a:rPr>
              <a:t>El Consejo en el ámbito de su competencia, la Secretaría y la Función Pública establecerán conjuntamente un </a:t>
            </a:r>
            <a:r>
              <a:rPr lang="es-ES" altLang="es-MX" sz="1400" b="1" dirty="0">
                <a:latin typeface="Arial" panose="020B0604020202020204" pitchFamily="34" charset="0"/>
                <a:ea typeface="Times New Roman" panose="02020603050405020304" pitchFamily="18" charset="0"/>
                <a:cs typeface="Arial" panose="020B0604020202020204" pitchFamily="34" charset="0"/>
              </a:rPr>
              <a:t>Programa Anual de Evaluación </a:t>
            </a:r>
            <a:r>
              <a:rPr lang="es-ES" altLang="es-MX" sz="1400" dirty="0">
                <a:latin typeface="Arial" panose="020B0604020202020204" pitchFamily="34" charset="0"/>
                <a:ea typeface="Times New Roman" panose="02020603050405020304" pitchFamily="18" charset="0"/>
                <a:cs typeface="Arial" panose="020B0604020202020204" pitchFamily="34" charset="0"/>
              </a:rPr>
              <a:t>en el que a partir de los tipos de evaluación señalados en el lineamiento anterior, se determinarán qué evaluaciones se llevarán a cabo o comenzarán cada año y a qué programas aplicarán</a:t>
            </a:r>
            <a:r>
              <a:rPr lang="es-MX" altLang="es-MX" sz="1400" dirty="0">
                <a:latin typeface="Arial" panose="020B0604020202020204" pitchFamily="34" charset="0"/>
                <a:cs typeface="Arial" panose="020B0604020202020204" pitchFamily="34" charset="0"/>
              </a:rPr>
              <a:t> </a:t>
            </a:r>
            <a:r>
              <a:rPr lang="es-MX" altLang="es-MX" sz="1400" dirty="0" smtClean="0">
                <a:latin typeface="Arial" panose="020B0604020202020204" pitchFamily="34" charset="0"/>
                <a:cs typeface="Arial" panose="020B0604020202020204" pitchFamily="34" charset="0"/>
              </a:rPr>
              <a:t>.</a:t>
            </a:r>
          </a:p>
          <a:p>
            <a:pPr algn="just"/>
            <a:endParaRPr lang="es-MX" altLang="es-MX" sz="1400" dirty="0" smtClean="0">
              <a:latin typeface="Arial" panose="020B0604020202020204" pitchFamily="34" charset="0"/>
              <a:cs typeface="Arial" panose="020B0604020202020204" pitchFamily="34" charset="0"/>
            </a:endParaRPr>
          </a:p>
          <a:p>
            <a:pPr algn="just"/>
            <a:r>
              <a:rPr lang="es-MX" altLang="es-MX" sz="1400" dirty="0">
                <a:latin typeface="Arial" panose="020B0604020202020204" pitchFamily="34" charset="0"/>
                <a:cs typeface="Arial" panose="020B0604020202020204" pitchFamily="34" charset="0"/>
              </a:rPr>
              <a:t>Las dependencias y entidades deberán elaborar un proyecto de evaluación para sus programas nuevos y presentarlo para su aprobación a la Secretaría, a la Función Pública, y al Consejo en el ámbito de su competencia. Una vez aprobado, el proyecto se integrará al </a:t>
            </a:r>
            <a:r>
              <a:rPr lang="es-MX" altLang="es-MX" sz="1400" b="1" dirty="0">
                <a:latin typeface="Arial" panose="020B0604020202020204" pitchFamily="34" charset="0"/>
                <a:cs typeface="Arial" panose="020B0604020202020204" pitchFamily="34" charset="0"/>
              </a:rPr>
              <a:t>Programa Anual de Evaluación </a:t>
            </a:r>
            <a:r>
              <a:rPr lang="es-MX" altLang="es-MX" sz="1400" dirty="0">
                <a:latin typeface="Arial" panose="020B0604020202020204" pitchFamily="34" charset="0"/>
                <a:cs typeface="Arial" panose="020B0604020202020204" pitchFamily="34" charset="0"/>
              </a:rPr>
              <a:t>correspondiente</a:t>
            </a:r>
          </a:p>
          <a:p>
            <a:pPr algn="just"/>
            <a:endParaRPr lang="es-MX" altLang="es-MX" sz="1400" dirty="0" smtClean="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Las evaluaciones complementarias a programas federales serán de aplicación opcional de acuerdo con las necesidades e intereses de las dependencias y entidades, siempre y cuando no se encuentren previstas en el </a:t>
            </a:r>
            <a:r>
              <a:rPr lang="es-ES" sz="1400" b="1" dirty="0">
                <a:latin typeface="Arial" panose="020B0604020202020204" pitchFamily="34" charset="0"/>
                <a:cs typeface="Arial" panose="020B0604020202020204" pitchFamily="34" charset="0"/>
              </a:rPr>
              <a:t>Programa Anual de Evaluación</a:t>
            </a:r>
            <a:r>
              <a:rPr lang="es-ES" sz="1400" dirty="0">
                <a:latin typeface="Arial" panose="020B0604020202020204" pitchFamily="34" charset="0"/>
                <a:cs typeface="Arial" panose="020B0604020202020204" pitchFamily="34" charset="0"/>
              </a:rPr>
              <a:t>, con el fin de mejorar su gestión y obtener evidencia adicional sobre su desempeño</a:t>
            </a:r>
            <a:endParaRPr lang="es-MX" altLang="es-MX" sz="1400" dirty="0">
              <a:latin typeface="Arial" panose="020B0604020202020204" pitchFamily="34" charset="0"/>
              <a:cs typeface="Arial" panose="020B0604020202020204" pitchFamily="34" charset="0"/>
            </a:endParaRPr>
          </a:p>
          <a:p>
            <a:pPr lvl="0" algn="just"/>
            <a:endParaRPr lang="es-MX" sz="1400" b="1" dirty="0" smtClean="0">
              <a:latin typeface="Arial" panose="020B0604020202020204" pitchFamily="34" charset="0"/>
              <a:cs typeface="Arial" panose="020B0604020202020204" pitchFamily="34" charset="0"/>
            </a:endParaRPr>
          </a:p>
          <a:p>
            <a:pPr lvl="0" algn="just"/>
            <a:r>
              <a:rPr lang="es-MX" sz="1400" dirty="0">
                <a:latin typeface="Arial" panose="020B0604020202020204" pitchFamily="34" charset="0"/>
                <a:cs typeface="Arial" panose="020B0604020202020204" pitchFamily="34" charset="0"/>
              </a:rPr>
              <a:t>Las dependencias y entidades enviarán en los términos del calendario de actividades del proceso presupuestario, a la Secretaría, a la Función Pública, y al Consejo en el ámbito de su competencia, los resultados sobre la evaluación y monitoreo de los programas federales, conforme al </a:t>
            </a:r>
            <a:r>
              <a:rPr lang="es-MX" sz="1400" b="1" dirty="0">
                <a:latin typeface="Arial" panose="020B0604020202020204" pitchFamily="34" charset="0"/>
                <a:cs typeface="Arial" panose="020B0604020202020204" pitchFamily="34" charset="0"/>
              </a:rPr>
              <a:t>Programa Anual de Evaluación</a:t>
            </a:r>
            <a:r>
              <a:rPr lang="es-MX" sz="1400" dirty="0">
                <a:latin typeface="Arial" panose="020B0604020202020204" pitchFamily="34" charset="0"/>
                <a:cs typeface="Arial" panose="020B0604020202020204" pitchFamily="34" charset="0"/>
              </a:rPr>
              <a:t> y a través de la unidad administrativa a la que se refiere este </a:t>
            </a:r>
            <a:r>
              <a:rPr lang="es-MX" sz="1400" dirty="0" smtClean="0">
                <a:latin typeface="Arial" panose="020B0604020202020204" pitchFamily="34" charset="0"/>
                <a:cs typeface="Arial" panose="020B0604020202020204" pitchFamily="34" charset="0"/>
              </a:rPr>
              <a:t>numeral</a:t>
            </a:r>
          </a:p>
          <a:p>
            <a:pPr lvl="0" algn="just"/>
            <a:endParaRPr lang="es-MX" sz="1400" b="1"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El </a:t>
            </a:r>
            <a:r>
              <a:rPr lang="es-ES" sz="1400" b="1" dirty="0">
                <a:latin typeface="Arial" panose="020B0604020202020204" pitchFamily="34" charset="0"/>
                <a:cs typeface="Arial" panose="020B0604020202020204" pitchFamily="34" charset="0"/>
              </a:rPr>
              <a:t>Programa Anual de Evaluación </a:t>
            </a:r>
            <a:r>
              <a:rPr lang="es-ES" sz="1400" dirty="0" smtClean="0">
                <a:latin typeface="Arial" panose="020B0604020202020204" pitchFamily="34" charset="0"/>
                <a:cs typeface="Arial" panose="020B0604020202020204" pitchFamily="34" charset="0"/>
              </a:rPr>
              <a:t>deberá </a:t>
            </a:r>
            <a:r>
              <a:rPr lang="es-ES" sz="1400" dirty="0">
                <a:latin typeface="Arial" panose="020B0604020202020204" pitchFamily="34" charset="0"/>
                <a:cs typeface="Arial" panose="020B0604020202020204" pitchFamily="34" charset="0"/>
              </a:rPr>
              <a:t>emitirse a más tardar el último día de </a:t>
            </a:r>
            <a:r>
              <a:rPr lang="es-ES" sz="1400" dirty="0" smtClean="0">
                <a:latin typeface="Arial" panose="020B0604020202020204" pitchFamily="34" charset="0"/>
                <a:cs typeface="Arial" panose="020B0604020202020204" pitchFamily="34" charset="0"/>
              </a:rPr>
              <a:t>abril</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786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8640"/>
            <a:ext cx="8892480" cy="404321"/>
          </a:xfrm>
        </p:spPr>
        <p:txBody>
          <a:bodyPr>
            <a:noAutofit/>
          </a:bodyPr>
          <a:lstStyle/>
          <a:p>
            <a:pPr marL="0" indent="0" algn="ctr">
              <a:buNone/>
            </a:pPr>
            <a:r>
              <a:rPr lang="es-MX" sz="4000" b="1" dirty="0" smtClean="0">
                <a:latin typeface="Apple Chancery" charset="0"/>
                <a:ea typeface="Apple Chancery" charset="0"/>
                <a:cs typeface="Apple Chancery" charset="0"/>
              </a:rPr>
              <a:t>Lineamientos Evaluación Programas Federales</a:t>
            </a:r>
          </a:p>
        </p:txBody>
      </p:sp>
      <p:sp>
        <p:nvSpPr>
          <p:cNvPr id="2" name="Rectángulo 1"/>
          <p:cNvSpPr/>
          <p:nvPr/>
        </p:nvSpPr>
        <p:spPr>
          <a:xfrm>
            <a:off x="250504" y="1844824"/>
            <a:ext cx="8893496" cy="3785652"/>
          </a:xfrm>
          <a:prstGeom prst="rect">
            <a:avLst/>
          </a:prstGeom>
        </p:spPr>
        <p:txBody>
          <a:bodyPr wrap="square">
            <a:spAutoFit/>
          </a:bodyPr>
          <a:lstStyle/>
          <a:p>
            <a:pPr lvl="0" algn="just"/>
            <a:r>
              <a:rPr lang="es-MX" sz="2000" b="1" dirty="0">
                <a:latin typeface="Arial" panose="020B0604020202020204" pitchFamily="34" charset="0"/>
                <a:cs typeface="Arial" panose="020B0604020202020204" pitchFamily="34" charset="0"/>
              </a:rPr>
              <a:t>Del seguimiento a los resultados y recomendaciones de las </a:t>
            </a:r>
            <a:r>
              <a:rPr lang="es-MX" sz="2000" b="1" dirty="0" smtClean="0">
                <a:latin typeface="Arial" panose="020B0604020202020204" pitchFamily="34" charset="0"/>
                <a:cs typeface="Arial" panose="020B0604020202020204" pitchFamily="34" charset="0"/>
              </a:rPr>
              <a:t>evaluaciones</a:t>
            </a:r>
          </a:p>
          <a:p>
            <a:pPr lvl="0" algn="just"/>
            <a:endParaRPr lang="es-MX" sz="2000" b="1" dirty="0">
              <a:latin typeface="Arial" panose="020B0604020202020204" pitchFamily="34" charset="0"/>
              <a:cs typeface="Arial" panose="020B0604020202020204" pitchFamily="34" charset="0"/>
            </a:endParaRPr>
          </a:p>
          <a:p>
            <a:pPr lvl="0" algn="just"/>
            <a:r>
              <a:rPr lang="es-MX" sz="2000" dirty="0" smtClean="0">
                <a:latin typeface="Arial" panose="020B0604020202020204" pitchFamily="34" charset="0"/>
                <a:cs typeface="Arial" panose="020B0604020202020204" pitchFamily="34" charset="0"/>
              </a:rPr>
              <a:t>Las </a:t>
            </a:r>
            <a:r>
              <a:rPr lang="es-MX" sz="2000" dirty="0">
                <a:latin typeface="Arial" panose="020B0604020202020204" pitchFamily="34" charset="0"/>
                <a:cs typeface="Arial" panose="020B0604020202020204" pitchFamily="34" charset="0"/>
              </a:rPr>
              <a:t>dependencias y entidades deberán dar seguimiento a los aspectos susceptibles de mejora de los programas federales derivados de las evaluaciones realizadas, conforme al convenio de compromisos de mejoramiento de la gestión para resultados que celebren</a:t>
            </a:r>
            <a:r>
              <a:rPr lang="es-MX" sz="2000" dirty="0" smtClean="0">
                <a:latin typeface="Arial" panose="020B0604020202020204" pitchFamily="34" charset="0"/>
                <a:cs typeface="Arial" panose="020B0604020202020204" pitchFamily="34" charset="0"/>
              </a:rPr>
              <a:t>.</a:t>
            </a:r>
          </a:p>
          <a:p>
            <a:pPr lvl="0" algn="just"/>
            <a:endParaRPr lang="es-MX" sz="2000" dirty="0">
              <a:latin typeface="Arial" panose="020B0604020202020204" pitchFamily="34" charset="0"/>
              <a:cs typeface="Arial" panose="020B0604020202020204" pitchFamily="34" charset="0"/>
            </a:endParaRPr>
          </a:p>
          <a:p>
            <a:pPr lvl="0" algn="just"/>
            <a:r>
              <a:rPr lang="es-MX" sz="2000" dirty="0">
                <a:latin typeface="Arial" panose="020B0604020202020204" pitchFamily="34" charset="0"/>
                <a:cs typeface="Arial" panose="020B0604020202020204" pitchFamily="34" charset="0"/>
              </a:rPr>
              <a:t>Las dependencias y entidades que requieran suscribir el convenio a que se refiere este numeral, deberán apegarse al modelo de convenio que den a conocer la Secretaría, la Función Pública, y el Consejo en el ámbito de su competencia</a:t>
            </a:r>
          </a:p>
        </p:txBody>
      </p:sp>
    </p:spTree>
    <p:extLst>
      <p:ext uri="{BB962C8B-B14F-4D97-AF65-F5344CB8AC3E}">
        <p14:creationId xmlns:p14="http://schemas.microsoft.com/office/powerpoint/2010/main" val="396669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676456" cy="404321"/>
          </a:xfrm>
        </p:spPr>
        <p:txBody>
          <a:bodyPr>
            <a:noAutofit/>
          </a:bodyPr>
          <a:lstStyle/>
          <a:p>
            <a:pPr marL="0" indent="0" algn="ctr">
              <a:buNone/>
            </a:pPr>
            <a:r>
              <a:rPr lang="es-MX" sz="4000" b="1" dirty="0" smtClean="0">
                <a:latin typeface="Apple Chancery" charset="0"/>
                <a:ea typeface="Apple Chancery" charset="0"/>
                <a:cs typeface="Apple Chancery" charset="0"/>
              </a:rPr>
              <a:t>Lineamientos Evaluación Programas Federales</a:t>
            </a:r>
          </a:p>
        </p:txBody>
      </p:sp>
      <p:sp>
        <p:nvSpPr>
          <p:cNvPr id="2" name="Rectángulo 1"/>
          <p:cNvSpPr/>
          <p:nvPr/>
        </p:nvSpPr>
        <p:spPr>
          <a:xfrm>
            <a:off x="107504" y="1412776"/>
            <a:ext cx="8893496" cy="5078313"/>
          </a:xfrm>
          <a:prstGeom prst="rect">
            <a:avLst/>
          </a:prstGeom>
        </p:spPr>
        <p:txBody>
          <a:bodyPr wrap="square">
            <a:spAutoFit/>
          </a:bodyPr>
          <a:lstStyle/>
          <a:p>
            <a:pPr lvl="0" algn="just"/>
            <a:r>
              <a:rPr lang="es-MX" b="1" dirty="0" smtClean="0">
                <a:latin typeface="Arial" panose="020B0604020202020204" pitchFamily="34" charset="0"/>
                <a:cs typeface="Arial" panose="020B0604020202020204" pitchFamily="34" charset="0"/>
              </a:rPr>
              <a:t>Aspectos Susceptibles de Mejora</a:t>
            </a:r>
          </a:p>
          <a:p>
            <a:pPr lvl="0" algn="just"/>
            <a:endParaRPr lang="es-MX" b="1"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Los Aspectos Susceptibles de Mejora (ASM) son los hallazgos, debilidades, oportunidades y amenazas identificadas en la evaluación externa, las cuales pueden ser atendidas para la mejora de los programas con base en las recomendaciones y sugerencias señaladas por el evaluador externo a fin de mejorar los programas presupuestarios (Pp).</a:t>
            </a:r>
          </a:p>
          <a:p>
            <a:pPr algn="just"/>
            <a:r>
              <a:rPr lang="es-MX" sz="1600" dirty="0">
                <a:latin typeface="Arial" panose="020B0604020202020204" pitchFamily="34" charset="0"/>
                <a:cs typeface="Arial" panose="020B0604020202020204" pitchFamily="34" charset="0"/>
              </a:rPr>
              <a:t/>
            </a:r>
            <a:br>
              <a:rPr lang="es-MX" sz="1600" dirty="0">
                <a:latin typeface="Arial" panose="020B0604020202020204" pitchFamily="34" charset="0"/>
                <a:cs typeface="Arial" panose="020B0604020202020204" pitchFamily="34" charset="0"/>
              </a:rPr>
            </a:br>
            <a:r>
              <a:rPr lang="es-MX" sz="1600" dirty="0">
                <a:latin typeface="Arial" panose="020B0604020202020204" pitchFamily="34" charset="0"/>
                <a:cs typeface="Arial" panose="020B0604020202020204" pitchFamily="34" charset="0"/>
              </a:rPr>
              <a:t>Para dar atención y seguimiento a los resultados y recomendaciones de las evaluaciones externas practicadas a los Pp, la SHCP, la SFP y el </a:t>
            </a:r>
            <a:r>
              <a:rPr lang="es-MX" sz="1600" dirty="0" err="1">
                <a:latin typeface="Arial" panose="020B0604020202020204" pitchFamily="34" charset="0"/>
                <a:cs typeface="Arial" panose="020B0604020202020204" pitchFamily="34" charset="0"/>
              </a:rPr>
              <a:t>Coneval</a:t>
            </a:r>
            <a:r>
              <a:rPr lang="es-MX" sz="1600" dirty="0">
                <a:latin typeface="Arial" panose="020B0604020202020204" pitchFamily="34" charset="0"/>
                <a:cs typeface="Arial" panose="020B0604020202020204" pitchFamily="34" charset="0"/>
              </a:rPr>
              <a:t> emitieron  por primera vez, en octubre de 2008, el </a:t>
            </a:r>
            <a:r>
              <a:rPr lang="es-MX" sz="1600" dirty="0" smtClean="0">
                <a:latin typeface="Arial" panose="020B0604020202020204" pitchFamily="34" charset="0"/>
                <a:cs typeface="Arial" panose="020B0604020202020204" pitchFamily="34" charset="0"/>
              </a:rPr>
              <a:t>“Mecanismo </a:t>
            </a:r>
            <a:r>
              <a:rPr lang="es-MX" sz="1600" dirty="0">
                <a:latin typeface="Arial" panose="020B0604020202020204" pitchFamily="34" charset="0"/>
                <a:cs typeface="Arial" panose="020B0604020202020204" pitchFamily="34" charset="0"/>
              </a:rPr>
              <a:t>para el seguimiento a los aspectos susceptibles de mejora derivados de informes y evaluaciones externas a programas federales</a:t>
            </a:r>
            <a:r>
              <a:rPr lang="es-MX" sz="1600" dirty="0" smtClean="0">
                <a:latin typeface="Arial" panose="020B0604020202020204" pitchFamily="34" charset="0"/>
                <a:cs typeface="Arial" panose="020B0604020202020204" pitchFamily="34" charset="0"/>
              </a:rPr>
              <a:t>”</a:t>
            </a:r>
          </a:p>
          <a:p>
            <a:pPr algn="just"/>
            <a:endParaRPr lang="es-MX" sz="1600" dirty="0" smtClean="0">
              <a:latin typeface="Arial" panose="020B0604020202020204" pitchFamily="34" charset="0"/>
              <a:cs typeface="Arial" panose="020B0604020202020204" pitchFamily="34" charset="0"/>
            </a:endParaRPr>
          </a:p>
          <a:p>
            <a:pPr algn="just"/>
            <a:r>
              <a:rPr lang="es-MX" sz="1600" b="1" dirty="0" smtClean="0">
                <a:latin typeface="Arial" panose="020B0604020202020204" pitchFamily="34" charset="0"/>
                <a:cs typeface="Arial" panose="020B0604020202020204" pitchFamily="34" charset="0"/>
              </a:rPr>
              <a:t>Clasificación ASM</a:t>
            </a:r>
          </a:p>
          <a:p>
            <a:pPr algn="just"/>
            <a:endParaRPr lang="es-MX" sz="16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Específicos (atendibles por la unidad responsable de la ejecución del </a:t>
            </a:r>
            <a:r>
              <a:rPr lang="es-MX" sz="1600" dirty="0" smtClean="0">
                <a:latin typeface="Arial" panose="020B0604020202020204" pitchFamily="34" charset="0"/>
                <a:cs typeface="Arial" panose="020B0604020202020204" pitchFamily="34" charset="0"/>
              </a:rPr>
              <a:t>Pp)</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Institucionales </a:t>
            </a:r>
            <a:r>
              <a:rPr lang="es-MX" sz="1600" dirty="0">
                <a:latin typeface="Arial" panose="020B0604020202020204" pitchFamily="34" charset="0"/>
                <a:cs typeface="Arial" panose="020B0604020202020204" pitchFamily="34" charset="0"/>
              </a:rPr>
              <a:t>(atendibles por la dependencia o entidad a la que pertenece la unidad responsable de la ejecución del </a:t>
            </a:r>
            <a:r>
              <a:rPr lang="es-MX" sz="1600" dirty="0" smtClean="0">
                <a:latin typeface="Arial" panose="020B0604020202020204" pitchFamily="34" charset="0"/>
                <a:cs typeface="Arial" panose="020B0604020202020204" pitchFamily="34" charset="0"/>
              </a:rPr>
              <a:t>Pp)</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Interinstitucionales </a:t>
            </a:r>
            <a:r>
              <a:rPr lang="es-MX" sz="1600" dirty="0">
                <a:latin typeface="Arial" panose="020B0604020202020204" pitchFamily="34" charset="0"/>
                <a:cs typeface="Arial" panose="020B0604020202020204" pitchFamily="34" charset="0"/>
              </a:rPr>
              <a:t>(atendibles por diversas dependencias y entidades que de alguna manera influyen en la ejecución del </a:t>
            </a:r>
            <a:r>
              <a:rPr lang="es-MX" sz="1600" dirty="0" smtClean="0">
                <a:latin typeface="Arial" panose="020B0604020202020204" pitchFamily="34" charset="0"/>
                <a:cs typeface="Arial" panose="020B0604020202020204" pitchFamily="34" charset="0"/>
              </a:rPr>
              <a:t>Pp)</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Intergubernamentales </a:t>
            </a:r>
            <a:r>
              <a:rPr lang="es-MX" sz="1600" dirty="0">
                <a:latin typeface="Arial" panose="020B0604020202020204" pitchFamily="34" charset="0"/>
                <a:cs typeface="Arial" panose="020B0604020202020204" pitchFamily="34" charset="0"/>
              </a:rPr>
              <a:t>(atendibles por más de un orden de gobierno</a:t>
            </a:r>
            <a:r>
              <a:rPr lang="es-MX" sz="1600"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977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827584" y="548679"/>
            <a:ext cx="8316416" cy="359015"/>
          </a:xfrm>
        </p:spPr>
        <p:txBody>
          <a:bodyPr>
            <a:noAutofit/>
          </a:bodyPr>
          <a:lstStyle/>
          <a:p>
            <a:pPr marL="0" indent="0" algn="ctr">
              <a:buNone/>
            </a:pPr>
            <a:r>
              <a:rPr lang="es-MX" sz="4000" b="1" dirty="0" smtClean="0">
                <a:latin typeface="Apple Chancery" charset="0"/>
                <a:ea typeface="Apple Chancery" charset="0"/>
                <a:cs typeface="Apple Chancery" charset="0"/>
              </a:rPr>
              <a:t>MARCO LEGAL</a:t>
            </a:r>
          </a:p>
        </p:txBody>
      </p:sp>
      <p:sp>
        <p:nvSpPr>
          <p:cNvPr id="6" name="Rectángulo 5"/>
          <p:cNvSpPr/>
          <p:nvPr/>
        </p:nvSpPr>
        <p:spPr>
          <a:xfrm>
            <a:off x="323528" y="1412776"/>
            <a:ext cx="8208912" cy="4801314"/>
          </a:xfrm>
          <a:prstGeom prst="rect">
            <a:avLst/>
          </a:prstGeom>
        </p:spPr>
        <p:txBody>
          <a:bodyPr wrap="square">
            <a:spAutoFit/>
          </a:bodyPr>
          <a:lstStyle/>
          <a:p>
            <a:pPr algn="just"/>
            <a:r>
              <a:rPr lang="es-MX" b="1" dirty="0" smtClean="0"/>
              <a:t>Marco Legal</a:t>
            </a:r>
          </a:p>
          <a:p>
            <a:pPr algn="just"/>
            <a:endParaRPr lang="es-MX" b="1" dirty="0"/>
          </a:p>
          <a:p>
            <a:pPr marL="285750" indent="-285750" algn="just">
              <a:buFont typeface="Arial" panose="020B0604020202020204" pitchFamily="34" charset="0"/>
              <a:buChar char="•"/>
            </a:pPr>
            <a:r>
              <a:rPr lang="es-MX" dirty="0"/>
              <a:t>Artículo 134 de la Constitución Política de los Estados Unidos </a:t>
            </a:r>
            <a:r>
              <a:rPr lang="es-MX" dirty="0" smtClean="0"/>
              <a:t>Mexicanos</a:t>
            </a:r>
          </a:p>
          <a:p>
            <a:pPr marL="285750" indent="-285750" algn="just">
              <a:buFont typeface="Arial" panose="020B0604020202020204" pitchFamily="34" charset="0"/>
              <a:buChar char="•"/>
            </a:pPr>
            <a:r>
              <a:rPr lang="es-MX" dirty="0" smtClean="0"/>
              <a:t>Artículo </a:t>
            </a:r>
            <a:r>
              <a:rPr lang="es-MX" dirty="0"/>
              <a:t>110 </a:t>
            </a:r>
            <a:r>
              <a:rPr lang="es-MX" dirty="0" smtClean="0"/>
              <a:t>de </a:t>
            </a:r>
            <a:r>
              <a:rPr lang="es-MX" dirty="0"/>
              <a:t>la Ley Federal de Presupuesto y Responsabilidad </a:t>
            </a:r>
            <a:r>
              <a:rPr lang="es-MX" dirty="0" smtClean="0"/>
              <a:t>Hacendaria</a:t>
            </a:r>
          </a:p>
          <a:p>
            <a:pPr marL="285750" indent="-285750" algn="just">
              <a:buFont typeface="Arial" panose="020B0604020202020204" pitchFamily="34" charset="0"/>
              <a:buChar char="•"/>
            </a:pPr>
            <a:r>
              <a:rPr lang="es-MX" dirty="0" smtClean="0"/>
              <a:t>Artículo 111 </a:t>
            </a:r>
            <a:r>
              <a:rPr lang="es-MX" dirty="0"/>
              <a:t>de la Ley Federal de Presupuesto y Responsabilidad </a:t>
            </a:r>
            <a:r>
              <a:rPr lang="es-MX" dirty="0" smtClean="0"/>
              <a:t>Hacendaria</a:t>
            </a:r>
          </a:p>
          <a:p>
            <a:pPr marL="285750" indent="-285750" algn="just">
              <a:buFont typeface="Arial" panose="020B0604020202020204" pitchFamily="34" charset="0"/>
              <a:buChar char="•"/>
            </a:pPr>
            <a:r>
              <a:rPr lang="es-MX" dirty="0"/>
              <a:t>Artículo 54 de la Ley General de Contabilidad </a:t>
            </a:r>
            <a:r>
              <a:rPr lang="es-MX" dirty="0" smtClean="0"/>
              <a:t>Gubernamental</a:t>
            </a:r>
          </a:p>
          <a:p>
            <a:pPr marL="285750" indent="-285750" algn="just">
              <a:buFont typeface="Arial" panose="020B0604020202020204" pitchFamily="34" charset="0"/>
              <a:buChar char="•"/>
            </a:pPr>
            <a:r>
              <a:rPr lang="es-MX" dirty="0" smtClean="0"/>
              <a:t>Conceptos definidos en los Lineamientos </a:t>
            </a:r>
            <a:r>
              <a:rPr lang="es-MX" dirty="0"/>
              <a:t>Generales para la Evaluación de los Programas Federales de la Administración Pública </a:t>
            </a:r>
            <a:r>
              <a:rPr lang="es-MX" dirty="0" smtClean="0"/>
              <a:t>Federal</a:t>
            </a:r>
          </a:p>
          <a:p>
            <a:pPr marL="742950" lvl="1" indent="-285750" algn="just">
              <a:buFont typeface="Wingdings" panose="05000000000000000000" pitchFamily="2" charset="2"/>
              <a:buChar char="ü"/>
            </a:pPr>
            <a:r>
              <a:rPr lang="es-MX" dirty="0" smtClean="0"/>
              <a:t>Tipos de evaluación de programas</a:t>
            </a:r>
          </a:p>
          <a:p>
            <a:pPr marL="742950" lvl="1" indent="-285750" algn="just">
              <a:buFont typeface="Wingdings" panose="05000000000000000000" pitchFamily="2" charset="2"/>
              <a:buChar char="ü"/>
            </a:pPr>
            <a:r>
              <a:rPr lang="es-MX" dirty="0" smtClean="0"/>
              <a:t>Programa Anual de Evaluación (PAE)</a:t>
            </a:r>
          </a:p>
          <a:p>
            <a:pPr marL="742950" lvl="1" indent="-285750" algn="just">
              <a:buFont typeface="Wingdings" panose="05000000000000000000" pitchFamily="2" charset="2"/>
              <a:buChar char="ü"/>
            </a:pPr>
            <a:r>
              <a:rPr lang="es-MX" dirty="0"/>
              <a:t>Seguimiento a los resultados y recomendaciones de las </a:t>
            </a:r>
            <a:r>
              <a:rPr lang="es-MX" dirty="0" smtClean="0"/>
              <a:t>evaluaciones</a:t>
            </a:r>
          </a:p>
          <a:p>
            <a:pPr marL="742950" lvl="1" indent="-285750" algn="just">
              <a:buFont typeface="Wingdings" panose="05000000000000000000" pitchFamily="2" charset="2"/>
              <a:buChar char="ü"/>
            </a:pPr>
            <a:r>
              <a:rPr lang="es-MX" dirty="0"/>
              <a:t>Aspectos susceptibles de mejora</a:t>
            </a:r>
            <a:endParaRPr lang="es-MX" dirty="0" smtClean="0"/>
          </a:p>
          <a:p>
            <a:pPr algn="just"/>
            <a:endParaRPr lang="es-MX" dirty="0" smtClean="0"/>
          </a:p>
          <a:p>
            <a:pPr algn="just"/>
            <a:endParaRPr lang="es-MX" b="1" dirty="0" smtClean="0"/>
          </a:p>
          <a:p>
            <a:pPr algn="just"/>
            <a:endParaRPr lang="es-MX" b="1" dirty="0" smtClean="0"/>
          </a:p>
          <a:p>
            <a:pPr algn="just"/>
            <a:endParaRPr lang="es-MX" b="1" dirty="0"/>
          </a:p>
          <a:p>
            <a:pPr algn="just"/>
            <a:endParaRPr lang="es-MX" dirty="0"/>
          </a:p>
        </p:txBody>
      </p:sp>
    </p:spTree>
    <p:extLst>
      <p:ext uri="{BB962C8B-B14F-4D97-AF65-F5344CB8AC3E}">
        <p14:creationId xmlns:p14="http://schemas.microsoft.com/office/powerpoint/2010/main" val="88285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3528" y="1412776"/>
            <a:ext cx="8208912" cy="1477328"/>
          </a:xfrm>
          <a:prstGeom prst="rect">
            <a:avLst/>
          </a:prstGeom>
        </p:spPr>
        <p:txBody>
          <a:bodyPr wrap="square">
            <a:spAutoFit/>
          </a:bodyPr>
          <a:lstStyle/>
          <a:p>
            <a:pPr algn="just"/>
            <a:endParaRPr lang="es-MX" dirty="0" smtClean="0"/>
          </a:p>
          <a:p>
            <a:pPr algn="just"/>
            <a:endParaRPr lang="es-MX" b="1" dirty="0" smtClean="0"/>
          </a:p>
          <a:p>
            <a:pPr algn="just"/>
            <a:endParaRPr lang="es-MX" b="1" dirty="0" smtClean="0"/>
          </a:p>
          <a:p>
            <a:pPr algn="just"/>
            <a:endParaRPr lang="es-MX" b="1" dirty="0"/>
          </a:p>
          <a:p>
            <a:pPr algn="just"/>
            <a:endParaRPr lang="es-MX" dirty="0"/>
          </a:p>
        </p:txBody>
      </p:sp>
      <p:pic>
        <p:nvPicPr>
          <p:cNvPr id="2" name="Imagen 1"/>
          <p:cNvPicPr>
            <a:picLocks noChangeAspect="1"/>
          </p:cNvPicPr>
          <p:nvPr/>
        </p:nvPicPr>
        <p:blipFill>
          <a:blip r:embed="rId2"/>
          <a:stretch>
            <a:fillRect/>
          </a:stretch>
        </p:blipFill>
        <p:spPr>
          <a:xfrm>
            <a:off x="1242728" y="1247056"/>
            <a:ext cx="6658544" cy="4846239"/>
          </a:xfrm>
          <a:prstGeom prst="rect">
            <a:avLst/>
          </a:prstGeom>
        </p:spPr>
      </p:pic>
    </p:spTree>
    <p:extLst>
      <p:ext uri="{BB962C8B-B14F-4D97-AF65-F5344CB8AC3E}">
        <p14:creationId xmlns:p14="http://schemas.microsoft.com/office/powerpoint/2010/main" val="2016607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dirty="0" smtClean="0"/>
              <a:t>VISI</a:t>
            </a:r>
            <a:r>
              <a:rPr lang="es-ES" dirty="0" smtClean="0"/>
              <a:t>ÓN CONCEPTUAL DE LA GESTIÓN DE GOBIERNO</a:t>
            </a:r>
            <a:endParaRPr lang="es-ES_tradnl" dirty="0"/>
          </a:p>
        </p:txBody>
      </p:sp>
      <p:sp>
        <p:nvSpPr>
          <p:cNvPr id="3" name="Marcador de contenido 2"/>
          <p:cNvSpPr>
            <a:spLocks noGrp="1"/>
          </p:cNvSpPr>
          <p:nvPr>
            <p:ph idx="1"/>
          </p:nvPr>
        </p:nvSpPr>
        <p:spPr>
          <a:xfrm>
            <a:off x="323528" y="1690688"/>
            <a:ext cx="8640960" cy="5167311"/>
          </a:xfrm>
          <a:pattFill prst="pct5">
            <a:fgClr>
              <a:schemeClr val="accent1"/>
            </a:fgClr>
            <a:bgClr>
              <a:schemeClr val="bg1"/>
            </a:bgClr>
          </a:pattFill>
        </p:spPr>
        <p:txBody>
          <a:bodyPr/>
          <a:lstStyle/>
          <a:p>
            <a:r>
              <a:rPr lang="es-ES_tradnl" dirty="0" err="1" smtClean="0"/>
              <a:t>Aan</a:t>
            </a:r>
            <a:r>
              <a:rPr lang="es-ES" dirty="0" err="1" smtClean="0"/>
              <a:t>álisis</a:t>
            </a:r>
            <a:r>
              <a:rPr lang="es-ES" dirty="0" smtClean="0"/>
              <a:t> y </a:t>
            </a:r>
            <a:r>
              <a:rPr lang="es-ES" dirty="0" err="1" smtClean="0"/>
              <a:t>Evaluaciòn</a:t>
            </a:r>
            <a:endParaRPr lang="es-ES_tradnl" dirty="0"/>
          </a:p>
        </p:txBody>
      </p:sp>
      <p:sp>
        <p:nvSpPr>
          <p:cNvPr id="4" name="Rectángulo 3"/>
          <p:cNvSpPr/>
          <p:nvPr/>
        </p:nvSpPr>
        <p:spPr>
          <a:xfrm>
            <a:off x="1763688" y="2578348"/>
            <a:ext cx="5544616" cy="30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err="1" smtClean="0"/>
              <a:t>PbR</a:t>
            </a:r>
            <a:endParaRPr lang="es-ES_tradnl" sz="2400" dirty="0"/>
          </a:p>
        </p:txBody>
      </p:sp>
      <p:sp>
        <p:nvSpPr>
          <p:cNvPr id="5" name="Rectángulo 4"/>
          <p:cNvSpPr/>
          <p:nvPr/>
        </p:nvSpPr>
        <p:spPr>
          <a:xfrm>
            <a:off x="1181672" y="3211117"/>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solidFill>
                  <a:schemeClr val="bg1"/>
                </a:solidFill>
              </a:rPr>
              <a:t>Recursos Financieros</a:t>
            </a:r>
            <a:endParaRPr lang="es-ES_tradnl" sz="2400" dirty="0">
              <a:solidFill>
                <a:schemeClr val="bg1"/>
              </a:solidFill>
            </a:endParaRPr>
          </a:p>
        </p:txBody>
      </p:sp>
      <p:sp>
        <p:nvSpPr>
          <p:cNvPr id="6" name="Rectángulo 5"/>
          <p:cNvSpPr/>
          <p:nvPr/>
        </p:nvSpPr>
        <p:spPr>
          <a:xfrm>
            <a:off x="3716449" y="3244770"/>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solidFill>
                  <a:schemeClr val="bg1"/>
                </a:solidFill>
              </a:rPr>
              <a:t>Recursos </a:t>
            </a:r>
            <a:r>
              <a:rPr lang="es-ES_tradnl" sz="2400" dirty="0">
                <a:solidFill>
                  <a:schemeClr val="bg1"/>
                </a:solidFill>
              </a:rPr>
              <a:t>Humanos</a:t>
            </a:r>
          </a:p>
        </p:txBody>
      </p:sp>
      <p:sp>
        <p:nvSpPr>
          <p:cNvPr id="8" name="Rectángulo 7"/>
          <p:cNvSpPr/>
          <p:nvPr/>
        </p:nvSpPr>
        <p:spPr>
          <a:xfrm>
            <a:off x="6228288" y="3302042"/>
            <a:ext cx="16561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solidFill>
                  <a:schemeClr val="bg1"/>
                </a:solidFill>
              </a:rPr>
              <a:t>Recursos Materiales</a:t>
            </a:r>
            <a:endParaRPr lang="es-ES_tradnl" sz="2400" dirty="0">
              <a:solidFill>
                <a:schemeClr val="bg1"/>
              </a:solidFill>
            </a:endParaRPr>
          </a:p>
        </p:txBody>
      </p:sp>
      <p:sp>
        <p:nvSpPr>
          <p:cNvPr id="9" name="Rectángulo 8"/>
          <p:cNvSpPr/>
          <p:nvPr/>
        </p:nvSpPr>
        <p:spPr>
          <a:xfrm>
            <a:off x="1151620" y="5013176"/>
            <a:ext cx="68407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t>Contabilidad Gubernamental</a:t>
            </a:r>
            <a:endParaRPr lang="es-ES_tradnl" sz="2400" dirty="0"/>
          </a:p>
        </p:txBody>
      </p:sp>
      <p:sp>
        <p:nvSpPr>
          <p:cNvPr id="10" name="Elipse 9"/>
          <p:cNvSpPr/>
          <p:nvPr/>
        </p:nvSpPr>
        <p:spPr>
          <a:xfrm>
            <a:off x="1043608" y="1973305"/>
            <a:ext cx="7344816" cy="4486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dondear rectángulo de esquina diagonal 10"/>
          <p:cNvSpPr/>
          <p:nvPr/>
        </p:nvSpPr>
        <p:spPr>
          <a:xfrm>
            <a:off x="323528" y="1690687"/>
            <a:ext cx="432048" cy="476889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t>PLANEAC I</a:t>
            </a:r>
            <a:r>
              <a:rPr lang="es-ES" sz="2400" dirty="0" smtClean="0"/>
              <a:t>ÓN</a:t>
            </a:r>
            <a:endParaRPr lang="es-ES_tradnl" sz="2400" dirty="0"/>
          </a:p>
        </p:txBody>
      </p:sp>
    </p:spTree>
    <p:extLst>
      <p:ext uri="{BB962C8B-B14F-4D97-AF65-F5344CB8AC3E}">
        <p14:creationId xmlns:p14="http://schemas.microsoft.com/office/powerpoint/2010/main" val="322102123"/>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325563"/>
          </a:xfrm>
        </p:spPr>
        <p:txBody>
          <a:bodyPr>
            <a:normAutofit/>
          </a:bodyPr>
          <a:lstStyle/>
          <a:p>
            <a:pPr algn="ctr"/>
            <a:r>
              <a:rPr lang="es-ES_tradnl" sz="3500" b="1" dirty="0" smtClean="0"/>
              <a:t>CONSEJO NACIONAL DE ARMONIZACI</a:t>
            </a:r>
            <a:r>
              <a:rPr lang="es-ES" sz="3500" b="1" dirty="0" smtClean="0"/>
              <a:t>ÓN CONTABLE (CONAC)</a:t>
            </a:r>
            <a:endParaRPr lang="es-ES_tradnl" sz="3500" b="1" dirty="0"/>
          </a:p>
        </p:txBody>
      </p:sp>
      <p:sp>
        <p:nvSpPr>
          <p:cNvPr id="5" name="CuadroTexto 4"/>
          <p:cNvSpPr txBox="1"/>
          <p:nvPr/>
        </p:nvSpPr>
        <p:spPr>
          <a:xfrm>
            <a:off x="251520" y="1325563"/>
            <a:ext cx="8640960" cy="6463308"/>
          </a:xfrm>
          <a:prstGeom prst="rect">
            <a:avLst/>
          </a:prstGeom>
          <a:noFill/>
        </p:spPr>
        <p:txBody>
          <a:bodyPr wrap="square" rtlCol="0">
            <a:spAutoFit/>
          </a:bodyPr>
          <a:lstStyle/>
          <a:p>
            <a:r>
              <a:rPr lang="es-ES_tradnl" sz="3200" b="1" dirty="0" smtClean="0"/>
              <a:t>Clasificación</a:t>
            </a:r>
            <a:r>
              <a:rPr lang="es-ES" sz="3200" b="1" dirty="0" smtClean="0"/>
              <a:t> Funcional del Gasto (Finalidad, Función y </a:t>
            </a:r>
            <a:r>
              <a:rPr lang="es-ES" sz="3200" b="1" dirty="0" err="1" smtClean="0"/>
              <a:t>Subfunción</a:t>
            </a:r>
            <a:r>
              <a:rPr lang="es-ES" sz="3200" b="1" dirty="0" smtClean="0"/>
              <a:t>)</a:t>
            </a:r>
          </a:p>
          <a:p>
            <a:pPr algn="r"/>
            <a:r>
              <a:rPr lang="es-ES" b="1" dirty="0" smtClean="0">
                <a:solidFill>
                  <a:schemeClr val="accent1">
                    <a:lumMod val="75000"/>
                  </a:schemeClr>
                </a:solidFill>
              </a:rPr>
              <a:t>Última publicación DOF 27-12-2010 </a:t>
            </a:r>
            <a:endParaRPr lang="es-ES_tradnl" sz="2000" b="1" dirty="0" smtClean="0"/>
          </a:p>
          <a:p>
            <a:endParaRPr lang="es-ES_tradnl" sz="2000" b="1" dirty="0"/>
          </a:p>
          <a:p>
            <a:r>
              <a:rPr lang="es-ES_tradnl" sz="2000" b="1" dirty="0" smtClean="0"/>
              <a:t>1.- Gobierno</a:t>
            </a:r>
          </a:p>
          <a:p>
            <a:r>
              <a:rPr lang="es-ES_tradnl" sz="2000" b="1" dirty="0" smtClean="0"/>
              <a:t>1.7.- Asuntos de Orden </a:t>
            </a:r>
            <a:r>
              <a:rPr lang="es-ES" sz="2000" b="1" dirty="0" smtClean="0"/>
              <a:t>público y de Seguridad Interior.</a:t>
            </a:r>
          </a:p>
          <a:p>
            <a:endParaRPr lang="es-ES" sz="2000" b="1" dirty="0" smtClean="0"/>
          </a:p>
          <a:p>
            <a:pPr algn="just"/>
            <a:r>
              <a:rPr lang="es-ES" sz="2000" b="1" dirty="0" smtClean="0"/>
              <a:t>1.7.1.- Policía: </a:t>
            </a:r>
            <a:r>
              <a:rPr lang="es-ES" sz="2000" dirty="0" smtClean="0"/>
              <a:t>Incluye la administración de asuntos y servicios policiacos, combate a la delincuencia y narcotráfico, adiestramiento del cuerpo policiaco, estadísticas de arrestos y criminalidad, así como la reglamentación y el control del tránsito por carretera.</a:t>
            </a:r>
          </a:p>
          <a:p>
            <a:endParaRPr lang="es-ES" sz="2000" b="1" dirty="0" smtClean="0"/>
          </a:p>
          <a:p>
            <a:pPr algn="just"/>
            <a:r>
              <a:rPr lang="es-ES" sz="2000" b="1" dirty="0" smtClean="0"/>
              <a:t>1.7.2.- Protección Civil: </a:t>
            </a:r>
            <a:r>
              <a:rPr lang="es-ES" sz="2000" dirty="0" smtClean="0"/>
              <a:t>Incluye la planeación, formulación, diseño, ejecución e implementación de la policía de protección civil; así como las actividades en materia de prevención, auxilio, atención y rehabilitación del orden y servicios públicos en caso de desastres naturales.</a:t>
            </a:r>
          </a:p>
          <a:p>
            <a:r>
              <a:rPr lang="es-ES" dirty="0" smtClean="0"/>
              <a:t> </a:t>
            </a:r>
            <a:endParaRPr lang="es-ES_tradnl" dirty="0" smtClean="0"/>
          </a:p>
          <a:p>
            <a:endParaRPr lang="es-ES_tradnl" dirty="0" smtClean="0"/>
          </a:p>
          <a:p>
            <a:endParaRPr lang="es-ES_tradnl" dirty="0"/>
          </a:p>
          <a:p>
            <a:endParaRPr lang="es-ES_tradnl" dirty="0"/>
          </a:p>
        </p:txBody>
      </p:sp>
      <p:pic>
        <p:nvPicPr>
          <p:cNvPr id="6" name="Imagen 5"/>
          <p:cNvPicPr>
            <a:picLocks noChangeAspect="1"/>
          </p:cNvPicPr>
          <p:nvPr/>
        </p:nvPicPr>
        <p:blipFill>
          <a:blip r:embed="rId3"/>
          <a:stretch>
            <a:fillRect/>
          </a:stretch>
        </p:blipFill>
        <p:spPr>
          <a:xfrm>
            <a:off x="827584" y="622431"/>
            <a:ext cx="999111" cy="726626"/>
          </a:xfrm>
          <a:prstGeom prst="rect">
            <a:avLst/>
          </a:prstGeom>
        </p:spPr>
      </p:pic>
    </p:spTree>
    <p:extLst>
      <p:ext uri="{BB962C8B-B14F-4D97-AF65-F5344CB8AC3E}">
        <p14:creationId xmlns:p14="http://schemas.microsoft.com/office/powerpoint/2010/main" val="248698"/>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14697</TotalTime>
  <Words>4900</Words>
  <Application>Microsoft Macintosh PowerPoint</Application>
  <PresentationFormat>Presentación en pantalla (4:3)</PresentationFormat>
  <Paragraphs>855</Paragraphs>
  <Slides>89</Slides>
  <Notes>9</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89</vt:i4>
      </vt:variant>
    </vt:vector>
  </HeadingPairs>
  <TitlesOfParts>
    <vt:vector size="106" baseType="lpstr">
      <vt:lpstr>Adobe Caslon Pro</vt:lpstr>
      <vt:lpstr>Adobe Caslon Pro Bold</vt:lpstr>
      <vt:lpstr>Apple Chancery</vt:lpstr>
      <vt:lpstr>Arabic Typesetting</vt:lpstr>
      <vt:lpstr>Arial Narrow</vt:lpstr>
      <vt:lpstr>Calibri</vt:lpstr>
      <vt:lpstr>Calibri Light</vt:lpstr>
      <vt:lpstr>Comic Sans MS</vt:lpstr>
      <vt:lpstr>Helvetica</vt:lpstr>
      <vt:lpstr>Humnst777 BT</vt:lpstr>
      <vt:lpstr>ＭＳ Ｐゴシック</vt:lpstr>
      <vt:lpstr>Tahoma</vt:lpstr>
      <vt:lpstr>Times New Roman</vt:lpstr>
      <vt:lpstr>Verdana</vt:lpstr>
      <vt:lpstr>Wingdings</vt:lpstr>
      <vt:lpstr>Arial</vt:lpstr>
      <vt:lpstr>Tema de Office</vt:lpstr>
      <vt:lpstr>Presentación de PowerPoint</vt:lpstr>
      <vt:lpstr>Presentación de PowerPoint</vt:lpstr>
      <vt:lpstr>PLANEACIÓN PLAN DE DESARROLLO NACIONAL</vt:lpstr>
      <vt:lpstr>PLANEACIÓN PLAN DE DESARROLLO NACIONAL</vt:lpstr>
      <vt:lpstr>PLANEACIÓN PLAN DE DESARROLLO ESTATAL</vt:lpstr>
      <vt:lpstr>PLANEACIÓN PLAN DE DESARROLLO ESTATAL</vt:lpstr>
      <vt:lpstr>PLANEACIÓN PLAN DE DESARROLLO ESTATAL</vt:lpstr>
      <vt:lpstr>Presentación de PowerPoint</vt:lpstr>
      <vt:lpstr>CONSEJO NACIONAL DE ARMONIZACIÓN CONTABLE (CONAC)</vt:lpstr>
      <vt:lpstr>CONSEJO NACIONAL DE ARMONIZACIÓN CONTABLE (CONAC)</vt:lpstr>
      <vt:lpstr>CONSEJO NACIONAL DE ARMONIZACIÓN CONTABLE (CONAC)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VISIÓN CONCEPTUAL DE LA GESTIÓN DE GOBIERNO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dc:creator>
  <cp:lastModifiedBy>Usuario de Microsoft Office</cp:lastModifiedBy>
  <cp:revision>818</cp:revision>
  <cp:lastPrinted>2016-06-06T21:27:46Z</cp:lastPrinted>
  <dcterms:created xsi:type="dcterms:W3CDTF">2013-08-31T16:01:54Z</dcterms:created>
  <dcterms:modified xsi:type="dcterms:W3CDTF">2018-08-28T13:20:53Z</dcterms:modified>
</cp:coreProperties>
</file>